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797" r:id="rId5"/>
    <p:sldMasterId id="2147483819" r:id="rId6"/>
  </p:sldMasterIdLst>
  <p:notesMasterIdLst>
    <p:notesMasterId r:id="rId27"/>
  </p:notesMasterIdLst>
  <p:handoutMasterIdLst>
    <p:handoutMasterId r:id="rId28"/>
  </p:handoutMasterIdLst>
  <p:sldIdLst>
    <p:sldId id="2147479422" r:id="rId7"/>
    <p:sldId id="2147479424" r:id="rId8"/>
    <p:sldId id="2147479425" r:id="rId9"/>
    <p:sldId id="2147479426" r:id="rId10"/>
    <p:sldId id="2147469093" r:id="rId11"/>
    <p:sldId id="2147479427" r:id="rId12"/>
    <p:sldId id="2142534062" r:id="rId13"/>
    <p:sldId id="2147479428" r:id="rId14"/>
    <p:sldId id="2147469112" r:id="rId15"/>
    <p:sldId id="2147479435" r:id="rId16"/>
    <p:sldId id="2147479408" r:id="rId17"/>
    <p:sldId id="2147479401" r:id="rId18"/>
    <p:sldId id="2147479411" r:id="rId19"/>
    <p:sldId id="2147479410" r:id="rId20"/>
    <p:sldId id="2147479412" r:id="rId21"/>
    <p:sldId id="2147479432" r:id="rId22"/>
    <p:sldId id="2147479430" r:id="rId23"/>
    <p:sldId id="738" r:id="rId24"/>
    <p:sldId id="2147469109" r:id="rId25"/>
    <p:sldId id="2147469110" r:id="rId26"/>
  </p:sldIdLst>
  <p:sldSz cx="10160000" cy="5715000"/>
  <p:notesSz cx="6805613" cy="9944100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5418" userDrawn="1">
          <p15:clr>
            <a:srgbClr val="A4A3A4"/>
          </p15:clr>
        </p15:guide>
        <p15:guide id="4" orient="horz" pos="1470" userDrawn="1">
          <p15:clr>
            <a:srgbClr val="A4A3A4"/>
          </p15:clr>
        </p15:guide>
        <p15:guide id="5" orient="horz" pos="3096" userDrawn="1">
          <p15:clr>
            <a:srgbClr val="A4A3A4"/>
          </p15:clr>
        </p15:guide>
        <p15:guide id="7" orient="horz" pos="469" userDrawn="1">
          <p15:clr>
            <a:srgbClr val="A4A3A4"/>
          </p15:clr>
        </p15:guide>
        <p15:guide id="8" orient="horz" pos="1185" userDrawn="1">
          <p15:clr>
            <a:srgbClr val="A4A3A4"/>
          </p15:clr>
        </p15:guide>
        <p15:guide id="11" pos="843" userDrawn="1">
          <p15:clr>
            <a:srgbClr val="A4A3A4"/>
          </p15:clr>
        </p15:guide>
        <p15:guide id="12" orient="horz" pos="43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AC7907-D952-847D-B3C9-2BC2E1D0AC6B}" name="Sigrid Ven" initials="SV" userId="S::A002980@KBC-GROUP.COM::8a5ab95d-40bf-4f6e-a447-979b1128d235" providerId="AD"/>
  <p188:author id="{BBA0C281-8202-2C67-EAED-B46F4A1BC25C}" name="Felke Winderickx" initials="FW" userId="S::JD68986@KBC-GROUP.COM::07226cd1-8919-4009-b818-72bd6a3befbd" providerId="AD"/>
  <p188:author id="{66C76F86-772A-FADA-7537-7F9441DAD0C2}" name="Chris Vanderhaeghe" initials="CV" userId="S::c86160l@kbc-group.com::0525597e-5c62-4e3f-bfee-cf3bf44295c9" providerId="AD"/>
  <p188:author id="{AEB06291-0397-8BFB-ADB3-34F0F8C1DD99}" name="Nancy Baens" initials="NB" userId="S::JA44088@KBC-GROUP.COM::9317dd51-0cc0-4eaf-bb13-fcb2172607d0" providerId="AD"/>
  <p188:author id="{0DE85DB0-CBF8-B15F-05EB-6C3245B42133}" name="Els Peeters" initials="EP" userId="S::els.peeters@leadlife.com::0834eca7-0c65-44b2-8e4d-de000b9b8146" providerId="AD"/>
  <p188:author id="{300549B3-D611-85EF-6600-482927510B51}" name="Steven De Fleurquin" initials="SD" userId="S::U88000@KBC-GROUP.COM::336bfd43-1db4-4386-b0c6-3aa08a68d203" providerId="AD"/>
  <p188:author id="{083347DC-345E-64B6-D51C-90273F2FB66D}" name="Jelle Van De Velde" initials="JV" userId="S::jelle.vandevelde@leadlife.com::862531ae-08d4-4734-b16d-6c89443a87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7DB"/>
    <a:srgbClr val="638789"/>
    <a:srgbClr val="6E9296"/>
    <a:srgbClr val="598085"/>
    <a:srgbClr val="47767A"/>
    <a:srgbClr val="61898D"/>
    <a:srgbClr val="0096DC"/>
    <a:srgbClr val="CCE9AD"/>
    <a:srgbClr val="0D2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1089E3-D7C6-496D-A4EE-2CF009FC35B0}" v="8" dt="2024-12-09T09:00:03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63" autoAdjust="0"/>
  </p:normalViewPr>
  <p:slideViewPr>
    <p:cSldViewPr snapToGrid="0">
      <p:cViewPr varScale="1">
        <p:scale>
          <a:sx n="102" d="100"/>
          <a:sy n="102" d="100"/>
        </p:scale>
        <p:origin x="571" y="58"/>
      </p:cViewPr>
      <p:guideLst>
        <p:guide pos="5418"/>
        <p:guide orient="horz" pos="1470"/>
        <p:guide orient="horz" pos="3096"/>
        <p:guide orient="horz" pos="469"/>
        <p:guide orient="horz" pos="1185"/>
        <p:guide pos="843"/>
        <p:guide orient="horz" pos="43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1752" y="9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image" Target="../media/image45.jpeg"/><Relationship Id="rId4" Type="http://schemas.openxmlformats.org/officeDocument/2006/relationships/image" Target="../media/image4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image" Target="../media/image45.jpeg"/><Relationship Id="rId4" Type="http://schemas.openxmlformats.org/officeDocument/2006/relationships/image" Target="../media/image4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268C90-0380-4C9A-9753-C1313F79D7E1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nl-BE"/>
        </a:p>
      </dgm:t>
    </dgm:pt>
    <dgm:pt modelId="{D0609E86-C6DE-4721-BF48-D7D295F4F728}">
      <dgm:prSet phldrT="[Text]" custT="1"/>
      <dgm:spPr/>
      <dgm:t>
        <a:bodyPr rtlCol="0"/>
        <a:lstStyle/>
        <a:p>
          <a:pPr rtl="0"/>
          <a:r>
            <a:rPr lang="de-de" sz="1200" dirty="0">
              <a:latin typeface="+mn-lt"/>
            </a:rPr>
            <a:t>Schwerpunkt auf Prävention und gesundes Altern</a:t>
          </a:r>
        </a:p>
        <a:p>
          <a:pPr rtl="0"/>
          <a:endParaRPr lang="nl-BE" sz="1100" dirty="0"/>
        </a:p>
      </dgm:t>
    </dgm:pt>
    <dgm:pt modelId="{8D90811F-8DA0-4F1D-A0C1-1FEA2F611981}" type="parTrans" cxnId="{9E3D1305-E549-4264-8C1F-12AE3F32F5F9}">
      <dgm:prSet/>
      <dgm:spPr/>
      <dgm:t>
        <a:bodyPr rtlCol="0"/>
        <a:lstStyle/>
        <a:p>
          <a:pPr rtl="0"/>
          <a:endParaRPr lang="nl-BE"/>
        </a:p>
      </dgm:t>
    </dgm:pt>
    <dgm:pt modelId="{C891C4A4-BCE9-4BAF-A1CF-219CA890B86A}" type="sibTrans" cxnId="{9E3D1305-E549-4264-8C1F-12AE3F32F5F9}">
      <dgm:prSet/>
      <dgm:spPr/>
      <dgm:t>
        <a:bodyPr rtlCol="0"/>
        <a:lstStyle/>
        <a:p>
          <a:pPr rtl="0"/>
          <a:endParaRPr lang="nl-BE"/>
        </a:p>
      </dgm:t>
    </dgm:pt>
    <dgm:pt modelId="{B5185FFA-6FF0-4589-96C6-24166CB43EF7}">
      <dgm:prSet phldrT="[Text]" custT="1"/>
      <dgm:spPr/>
      <dgm:t>
        <a:bodyPr rtlCol="0"/>
        <a:lstStyle/>
        <a:p>
          <a:pPr rtl="0"/>
          <a:br>
            <a:rPr lang="en-US" sz="1050" dirty="0">
              <a:latin typeface="+mj-lt"/>
            </a:rPr>
          </a:br>
          <a:endParaRPr lang="en-US" sz="1050" dirty="0">
            <a:latin typeface="+mj-lt"/>
          </a:endParaRPr>
        </a:p>
        <a:p>
          <a:pPr rtl="0"/>
          <a:r>
            <a:rPr lang="de-de" sz="900"/>
            <a:t>Ein gesunder Lebensstil besteht nicht nur aus Bewegung, sondern aus der Kombination verschiedener Parameter. Der Schwerpunkt liegt vor allem auf dem körperlichen und geistigen Wohlbefinden.</a:t>
          </a:r>
          <a:endParaRPr lang="nl-BE" sz="900" dirty="0"/>
        </a:p>
      </dgm:t>
    </dgm:pt>
    <dgm:pt modelId="{062AD372-170C-4BD6-A5EC-D5EC39653A0F}" type="parTrans" cxnId="{B4341A81-0BDA-4849-B462-548C0378817F}">
      <dgm:prSet/>
      <dgm:spPr/>
      <dgm:t>
        <a:bodyPr rtlCol="0"/>
        <a:lstStyle/>
        <a:p>
          <a:pPr rtl="0"/>
          <a:endParaRPr lang="nl-BE"/>
        </a:p>
      </dgm:t>
    </dgm:pt>
    <dgm:pt modelId="{2E32F822-6F5F-4578-BD6C-4C0172A36ADF}" type="sibTrans" cxnId="{B4341A81-0BDA-4849-B462-548C0378817F}">
      <dgm:prSet/>
      <dgm:spPr/>
      <dgm:t>
        <a:bodyPr rtlCol="0"/>
        <a:lstStyle/>
        <a:p>
          <a:pPr rtl="0"/>
          <a:endParaRPr lang="nl-BE"/>
        </a:p>
      </dgm:t>
    </dgm:pt>
    <dgm:pt modelId="{02654E23-5D18-4E4C-9FD7-6F0B0E83570F}">
      <dgm:prSet phldrT="[Text]" custT="1"/>
      <dgm:spPr/>
      <dgm:t>
        <a:bodyPr rtlCol="0"/>
        <a:lstStyle/>
        <a:p>
          <a:pPr rtl="0"/>
          <a:r>
            <a:rPr lang="de-de" sz="900"/>
            <a:t>Digitaler Ansatz mit menschlicher Unterstützung, wo nötig</a:t>
          </a:r>
          <a:endParaRPr lang="nl-BE" sz="900" dirty="0"/>
        </a:p>
      </dgm:t>
    </dgm:pt>
    <dgm:pt modelId="{1CB6EABC-EA41-4515-8C7B-27CD1C2B9517}" type="parTrans" cxnId="{46567145-5627-4C1B-AA68-E4273C9E4EE8}">
      <dgm:prSet/>
      <dgm:spPr/>
      <dgm:t>
        <a:bodyPr rtlCol="0"/>
        <a:lstStyle/>
        <a:p>
          <a:pPr rtl="0"/>
          <a:endParaRPr lang="nl-BE"/>
        </a:p>
      </dgm:t>
    </dgm:pt>
    <dgm:pt modelId="{B860D59D-3075-4AE9-958D-55B5F4926B93}" type="sibTrans" cxnId="{46567145-5627-4C1B-AA68-E4273C9E4EE8}">
      <dgm:prSet/>
      <dgm:spPr/>
      <dgm:t>
        <a:bodyPr rtlCol="0"/>
        <a:lstStyle/>
        <a:p>
          <a:pPr rtl="0"/>
          <a:endParaRPr lang="nl-BE"/>
        </a:p>
      </dgm:t>
    </dgm:pt>
    <dgm:pt modelId="{6DD1F383-1B16-4C7A-BE76-02B9FBDB5DAC}">
      <dgm:prSet phldrT="[Text]" custT="1"/>
      <dgm:spPr/>
      <dgm:t>
        <a:bodyPr rtlCol="0"/>
        <a:lstStyle/>
        <a:p>
          <a:pPr rtl="0"/>
          <a:endParaRPr lang="en-US" sz="1050" dirty="0">
            <a:latin typeface="+mj-lt"/>
          </a:endParaRPr>
        </a:p>
        <a:p>
          <a:pPr rtl="0"/>
          <a:r>
            <a:rPr lang="de-de" sz="900"/>
            <a:t>Wissenschaftlich fundierter Ansatz und personalisierte Empfehlungen auf der Grundlage von Daten</a:t>
          </a:r>
        </a:p>
        <a:p>
          <a:pPr rtl="0"/>
          <a:endParaRPr lang="nl-BE" sz="900" dirty="0"/>
        </a:p>
      </dgm:t>
    </dgm:pt>
    <dgm:pt modelId="{DC418490-24E8-4CEB-866D-1C30CB4D763A}" type="parTrans" cxnId="{6964C4C2-7427-439D-B2F7-6F8987BD25CD}">
      <dgm:prSet/>
      <dgm:spPr/>
      <dgm:t>
        <a:bodyPr rtlCol="0"/>
        <a:lstStyle/>
        <a:p>
          <a:pPr rtl="0"/>
          <a:endParaRPr lang="nl-BE"/>
        </a:p>
      </dgm:t>
    </dgm:pt>
    <dgm:pt modelId="{AFBE43DC-B8A1-4CE8-9572-943E5FE664EB}" type="sibTrans" cxnId="{6964C4C2-7427-439D-B2F7-6F8987BD25CD}">
      <dgm:prSet/>
      <dgm:spPr/>
      <dgm:t>
        <a:bodyPr rtlCol="0"/>
        <a:lstStyle/>
        <a:p>
          <a:pPr rtl="0"/>
          <a:endParaRPr lang="nl-BE"/>
        </a:p>
      </dgm:t>
    </dgm:pt>
    <dgm:pt modelId="{6EC12529-305C-434F-B21C-D370CBB50145}">
      <dgm:prSet custT="1"/>
      <dgm:spPr/>
      <dgm:t>
        <a:bodyPr rtlCol="0"/>
        <a:lstStyle/>
        <a:p>
          <a:pPr rtl="0"/>
          <a:endParaRPr lang="en-US" sz="1050" dirty="0">
            <a:latin typeface="+mj-lt"/>
          </a:endParaRPr>
        </a:p>
        <a:p>
          <a:pPr rtl="0"/>
          <a:r>
            <a:rPr lang="de-de" sz="900"/>
            <a:t>Der Arbeitnehmer bleibt Eigentümer seiner Daten, und nur er entscheidet, mit welchen Gesundheitsexperten er sie teilt.</a:t>
          </a:r>
          <a:endParaRPr lang="nl-BE" sz="900" dirty="0"/>
        </a:p>
      </dgm:t>
    </dgm:pt>
    <dgm:pt modelId="{7C910A38-3DAA-46EC-B8B1-E9D8ADEFB029}" type="parTrans" cxnId="{B5CAE989-D069-4205-B057-D1BA388703FC}">
      <dgm:prSet/>
      <dgm:spPr/>
      <dgm:t>
        <a:bodyPr rtlCol="0"/>
        <a:lstStyle/>
        <a:p>
          <a:pPr rtl="0"/>
          <a:endParaRPr lang="nl-BE"/>
        </a:p>
      </dgm:t>
    </dgm:pt>
    <dgm:pt modelId="{274C467B-2CF9-4CAD-977E-D4481551D400}" type="sibTrans" cxnId="{B5CAE989-D069-4205-B057-D1BA388703FC}">
      <dgm:prSet/>
      <dgm:spPr/>
      <dgm:t>
        <a:bodyPr rtlCol="0"/>
        <a:lstStyle/>
        <a:p>
          <a:pPr rtl="0"/>
          <a:endParaRPr lang="nl-BE"/>
        </a:p>
      </dgm:t>
    </dgm:pt>
    <dgm:pt modelId="{13FC142C-00FE-4406-9184-DDA0A78FAEC4}" type="pres">
      <dgm:prSet presAssocID="{85268C90-0380-4C9A-9753-C1313F79D7E1}" presName="Name0" presStyleCnt="0">
        <dgm:presLayoutVars>
          <dgm:dir/>
          <dgm:resizeHandles val="exact"/>
        </dgm:presLayoutVars>
      </dgm:prSet>
      <dgm:spPr/>
    </dgm:pt>
    <dgm:pt modelId="{B8C42FBA-AC0D-435D-AE67-5F9B23295F97}" type="pres">
      <dgm:prSet presAssocID="{D0609E86-C6DE-4721-BF48-D7D295F4F728}" presName="compNode" presStyleCnt="0"/>
      <dgm:spPr/>
    </dgm:pt>
    <dgm:pt modelId="{DBD84697-0371-4350-AE49-CE102BEC7D48}" type="pres">
      <dgm:prSet presAssocID="{D0609E86-C6DE-4721-BF48-D7D295F4F728}" presName="pictRect" presStyleLbl="node1" presStyleIdx="0" presStyleCnt="5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7B5E58C5-3110-45AB-8545-A778DE3DFDAD}" type="pres">
      <dgm:prSet presAssocID="{D0609E86-C6DE-4721-BF48-D7D295F4F728}" presName="textRect" presStyleLbl="revTx" presStyleIdx="0" presStyleCnt="5" custLinFactY="-100000" custLinFactNeighborX="1729" custLinFactNeighborY="-184686">
        <dgm:presLayoutVars>
          <dgm:bulletEnabled val="1"/>
        </dgm:presLayoutVars>
      </dgm:prSet>
      <dgm:spPr/>
    </dgm:pt>
    <dgm:pt modelId="{CBDF1382-555B-4626-8BA6-7BDC5D6CC952}" type="pres">
      <dgm:prSet presAssocID="{C891C4A4-BCE9-4BAF-A1CF-219CA890B86A}" presName="sibTrans" presStyleLbl="sibTrans2D1" presStyleIdx="0" presStyleCnt="0"/>
      <dgm:spPr/>
    </dgm:pt>
    <dgm:pt modelId="{1F14A1D7-69EC-4D1B-8F69-49070BEE7123}" type="pres">
      <dgm:prSet presAssocID="{B5185FFA-6FF0-4589-96C6-24166CB43EF7}" presName="compNode" presStyleCnt="0"/>
      <dgm:spPr/>
    </dgm:pt>
    <dgm:pt modelId="{46E30EB3-9E18-4F26-AFA5-625691CF78DD}" type="pres">
      <dgm:prSet presAssocID="{B5185FFA-6FF0-4589-96C6-24166CB43EF7}" presName="pictRect" presStyleLbl="node1" presStyleIdx="1" presStyleCnt="5"/>
      <dgm:spPr>
        <a:solidFill>
          <a:srgbClr val="638789"/>
        </a:solidFill>
        <a:ln>
          <a:solidFill>
            <a:srgbClr val="61898D"/>
          </a:solidFill>
        </a:ln>
      </dgm:spPr>
    </dgm:pt>
    <dgm:pt modelId="{66F2CCD4-F8EF-4015-8CCF-97F6A471218F}" type="pres">
      <dgm:prSet presAssocID="{B5185FFA-6FF0-4589-96C6-24166CB43EF7}" presName="textRect" presStyleLbl="revTx" presStyleIdx="1" presStyleCnt="5" custLinFactNeighborX="-349" custLinFactNeighborY="-42857">
        <dgm:presLayoutVars>
          <dgm:bulletEnabled val="1"/>
        </dgm:presLayoutVars>
      </dgm:prSet>
      <dgm:spPr/>
    </dgm:pt>
    <dgm:pt modelId="{E383BB4C-9369-49B7-9561-21A248D8E81D}" type="pres">
      <dgm:prSet presAssocID="{2E32F822-6F5F-4578-BD6C-4C0172A36ADF}" presName="sibTrans" presStyleLbl="sibTrans2D1" presStyleIdx="0" presStyleCnt="0"/>
      <dgm:spPr/>
    </dgm:pt>
    <dgm:pt modelId="{5BD0B047-E618-4533-A748-687A28B6E8E8}" type="pres">
      <dgm:prSet presAssocID="{02654E23-5D18-4E4C-9FD7-6F0B0E83570F}" presName="compNode" presStyleCnt="0"/>
      <dgm:spPr/>
    </dgm:pt>
    <dgm:pt modelId="{14D56027-FAF4-43C9-8540-3249FFE96A47}" type="pres">
      <dgm:prSet presAssocID="{02654E23-5D18-4E4C-9FD7-6F0B0E83570F}" presName="pictRect" presStyleLbl="node1" presStyleIdx="2" presStyleCnt="5"/>
      <dgm:spPr>
        <a:blipFill dpi="0" rotWithShape="1">
          <a:blip xmlns:r="http://schemas.openxmlformats.org/officeDocument/2006/relationships" r:embed="rId2"/>
          <a:srcRect/>
          <a:stretch>
            <a:fillRect t="-10791" b="-35209"/>
          </a:stretch>
        </a:blipFill>
      </dgm:spPr>
    </dgm:pt>
    <dgm:pt modelId="{2D6AD51C-EF20-4868-854F-49DF4ADC2974}" type="pres">
      <dgm:prSet presAssocID="{02654E23-5D18-4E4C-9FD7-6F0B0E83570F}" presName="textRect" presStyleLbl="revTx" presStyleIdx="2" presStyleCnt="5" custLinFactNeighborX="0" custLinFactNeighborY="8888">
        <dgm:presLayoutVars>
          <dgm:bulletEnabled val="1"/>
        </dgm:presLayoutVars>
      </dgm:prSet>
      <dgm:spPr/>
    </dgm:pt>
    <dgm:pt modelId="{9841C4CF-FA9E-4D25-8934-9D3F91033286}" type="pres">
      <dgm:prSet presAssocID="{B860D59D-3075-4AE9-958D-55B5F4926B93}" presName="sibTrans" presStyleLbl="sibTrans2D1" presStyleIdx="0" presStyleCnt="0"/>
      <dgm:spPr/>
    </dgm:pt>
    <dgm:pt modelId="{CE1BB1CB-0D1E-416E-B986-BA78FBFC46A0}" type="pres">
      <dgm:prSet presAssocID="{6DD1F383-1B16-4C7A-BE76-02B9FBDB5DAC}" presName="compNode" presStyleCnt="0"/>
      <dgm:spPr/>
    </dgm:pt>
    <dgm:pt modelId="{C7E58F84-4C69-45C7-A489-3BCE9E1424F4}" type="pres">
      <dgm:prSet presAssocID="{6DD1F383-1B16-4C7A-BE76-02B9FBDB5DAC}" presName="pictRect" presStyleLbl="node1" presStyleIdx="3" presStyleCnt="5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00A685BF-9C25-491F-A0D2-B33848097922}" type="pres">
      <dgm:prSet presAssocID="{6DD1F383-1B16-4C7A-BE76-02B9FBDB5DAC}" presName="textRect" presStyleLbl="revTx" presStyleIdx="3" presStyleCnt="5" custLinFactNeighborX="4085" custLinFactNeighborY="-27757">
        <dgm:presLayoutVars>
          <dgm:bulletEnabled val="1"/>
        </dgm:presLayoutVars>
      </dgm:prSet>
      <dgm:spPr/>
    </dgm:pt>
    <dgm:pt modelId="{D37CB5E6-FF08-42E9-93DF-87AE8F0ABFA0}" type="pres">
      <dgm:prSet presAssocID="{AFBE43DC-B8A1-4CE8-9572-943E5FE664EB}" presName="sibTrans" presStyleLbl="sibTrans2D1" presStyleIdx="0" presStyleCnt="0"/>
      <dgm:spPr/>
    </dgm:pt>
    <dgm:pt modelId="{B747ACF1-44FA-4446-A9D5-AE00D7E069AE}" type="pres">
      <dgm:prSet presAssocID="{6EC12529-305C-434F-B21C-D370CBB50145}" presName="compNode" presStyleCnt="0"/>
      <dgm:spPr/>
    </dgm:pt>
    <dgm:pt modelId="{12E747E6-ECAC-455A-B774-FE974C27CCDE}" type="pres">
      <dgm:prSet presAssocID="{6EC12529-305C-434F-B21C-D370CBB50145}" presName="pictRect" presStyleLbl="node1" presStyleIdx="4" presStyleCnt="5"/>
      <dgm:spPr>
        <a:blipFill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7850EFFA-F511-4A02-B174-46A20C92F349}" type="pres">
      <dgm:prSet presAssocID="{6EC12529-305C-434F-B21C-D370CBB50145}" presName="textRect" presStyleLbl="revTx" presStyleIdx="4" presStyleCnt="5" custLinFactNeighborX="1277" custLinFactNeighborY="-27757">
        <dgm:presLayoutVars>
          <dgm:bulletEnabled val="1"/>
        </dgm:presLayoutVars>
      </dgm:prSet>
      <dgm:spPr/>
    </dgm:pt>
  </dgm:ptLst>
  <dgm:cxnLst>
    <dgm:cxn modelId="{C02A1300-B0C2-404C-A819-C0AB9735487E}" type="presOf" srcId="{6DD1F383-1B16-4C7A-BE76-02B9FBDB5DAC}" destId="{00A685BF-9C25-491F-A0D2-B33848097922}" srcOrd="0" destOrd="0" presId="urn:microsoft.com/office/officeart/2005/8/layout/pList1"/>
    <dgm:cxn modelId="{9E3D1305-E549-4264-8C1F-12AE3F32F5F9}" srcId="{85268C90-0380-4C9A-9753-C1313F79D7E1}" destId="{D0609E86-C6DE-4721-BF48-D7D295F4F728}" srcOrd="0" destOrd="0" parTransId="{8D90811F-8DA0-4F1D-A0C1-1FEA2F611981}" sibTransId="{C891C4A4-BCE9-4BAF-A1CF-219CA890B86A}"/>
    <dgm:cxn modelId="{4396A408-4D2B-4D01-B097-242FE7922049}" type="presOf" srcId="{B860D59D-3075-4AE9-958D-55B5F4926B93}" destId="{9841C4CF-FA9E-4D25-8934-9D3F91033286}" srcOrd="0" destOrd="0" presId="urn:microsoft.com/office/officeart/2005/8/layout/pList1"/>
    <dgm:cxn modelId="{28851C0E-A79F-4BD6-A9E6-7D790E89B482}" type="presOf" srcId="{85268C90-0380-4C9A-9753-C1313F79D7E1}" destId="{13FC142C-00FE-4406-9184-DDA0A78FAEC4}" srcOrd="0" destOrd="0" presId="urn:microsoft.com/office/officeart/2005/8/layout/pList1"/>
    <dgm:cxn modelId="{600E0216-1635-4641-8AD7-0B430918DFCC}" type="presOf" srcId="{B5185FFA-6FF0-4589-96C6-24166CB43EF7}" destId="{66F2CCD4-F8EF-4015-8CCF-97F6A471218F}" srcOrd="0" destOrd="0" presId="urn:microsoft.com/office/officeart/2005/8/layout/pList1"/>
    <dgm:cxn modelId="{3C72E419-03D8-4F4A-8789-68C9D6D62803}" type="presOf" srcId="{6EC12529-305C-434F-B21C-D370CBB50145}" destId="{7850EFFA-F511-4A02-B174-46A20C92F349}" srcOrd="0" destOrd="0" presId="urn:microsoft.com/office/officeart/2005/8/layout/pList1"/>
    <dgm:cxn modelId="{DBF05733-0066-46FC-AE25-7FF28A7AC376}" type="presOf" srcId="{D0609E86-C6DE-4721-BF48-D7D295F4F728}" destId="{7B5E58C5-3110-45AB-8545-A778DE3DFDAD}" srcOrd="0" destOrd="0" presId="urn:microsoft.com/office/officeart/2005/8/layout/pList1"/>
    <dgm:cxn modelId="{46567145-5627-4C1B-AA68-E4273C9E4EE8}" srcId="{85268C90-0380-4C9A-9753-C1313F79D7E1}" destId="{02654E23-5D18-4E4C-9FD7-6F0B0E83570F}" srcOrd="2" destOrd="0" parTransId="{1CB6EABC-EA41-4515-8C7B-27CD1C2B9517}" sibTransId="{B860D59D-3075-4AE9-958D-55B5F4926B93}"/>
    <dgm:cxn modelId="{B4341A81-0BDA-4849-B462-548C0378817F}" srcId="{85268C90-0380-4C9A-9753-C1313F79D7E1}" destId="{B5185FFA-6FF0-4589-96C6-24166CB43EF7}" srcOrd="1" destOrd="0" parTransId="{062AD372-170C-4BD6-A5EC-D5EC39653A0F}" sibTransId="{2E32F822-6F5F-4578-BD6C-4C0172A36ADF}"/>
    <dgm:cxn modelId="{B5CAE989-D069-4205-B057-D1BA388703FC}" srcId="{85268C90-0380-4C9A-9753-C1313F79D7E1}" destId="{6EC12529-305C-434F-B21C-D370CBB50145}" srcOrd="4" destOrd="0" parTransId="{7C910A38-3DAA-46EC-B8B1-E9D8ADEFB029}" sibTransId="{274C467B-2CF9-4CAD-977E-D4481551D400}"/>
    <dgm:cxn modelId="{B1C11D9B-C397-445F-AD80-6C9899F884AC}" type="presOf" srcId="{02654E23-5D18-4E4C-9FD7-6F0B0E83570F}" destId="{2D6AD51C-EF20-4868-854F-49DF4ADC2974}" srcOrd="0" destOrd="0" presId="urn:microsoft.com/office/officeart/2005/8/layout/pList1"/>
    <dgm:cxn modelId="{BBCC21A7-BE95-401F-B18C-A78856339E96}" type="presOf" srcId="{2E32F822-6F5F-4578-BD6C-4C0172A36ADF}" destId="{E383BB4C-9369-49B7-9561-21A248D8E81D}" srcOrd="0" destOrd="0" presId="urn:microsoft.com/office/officeart/2005/8/layout/pList1"/>
    <dgm:cxn modelId="{C8C829A7-D53B-4BB5-A432-49A066AD35FF}" type="presOf" srcId="{C891C4A4-BCE9-4BAF-A1CF-219CA890B86A}" destId="{CBDF1382-555B-4626-8BA6-7BDC5D6CC952}" srcOrd="0" destOrd="0" presId="urn:microsoft.com/office/officeart/2005/8/layout/pList1"/>
    <dgm:cxn modelId="{6964C4C2-7427-439D-B2F7-6F8987BD25CD}" srcId="{85268C90-0380-4C9A-9753-C1313F79D7E1}" destId="{6DD1F383-1B16-4C7A-BE76-02B9FBDB5DAC}" srcOrd="3" destOrd="0" parTransId="{DC418490-24E8-4CEB-866D-1C30CB4D763A}" sibTransId="{AFBE43DC-B8A1-4CE8-9572-943E5FE664EB}"/>
    <dgm:cxn modelId="{FC6834C4-150B-44B1-A9D1-895984EB07B7}" type="presOf" srcId="{AFBE43DC-B8A1-4CE8-9572-943E5FE664EB}" destId="{D37CB5E6-FF08-42E9-93DF-87AE8F0ABFA0}" srcOrd="0" destOrd="0" presId="urn:microsoft.com/office/officeart/2005/8/layout/pList1"/>
    <dgm:cxn modelId="{87E66549-3D11-487C-82BC-EFFE018B1F57}" type="presParOf" srcId="{13FC142C-00FE-4406-9184-DDA0A78FAEC4}" destId="{B8C42FBA-AC0D-435D-AE67-5F9B23295F97}" srcOrd="0" destOrd="0" presId="urn:microsoft.com/office/officeart/2005/8/layout/pList1"/>
    <dgm:cxn modelId="{B0305DF9-F2BE-435D-B0E1-F119C4C4D914}" type="presParOf" srcId="{B8C42FBA-AC0D-435D-AE67-5F9B23295F97}" destId="{DBD84697-0371-4350-AE49-CE102BEC7D48}" srcOrd="0" destOrd="0" presId="urn:microsoft.com/office/officeart/2005/8/layout/pList1"/>
    <dgm:cxn modelId="{9EE5F4AD-76BB-43AC-95B7-1082FE0860A3}" type="presParOf" srcId="{B8C42FBA-AC0D-435D-AE67-5F9B23295F97}" destId="{7B5E58C5-3110-45AB-8545-A778DE3DFDAD}" srcOrd="1" destOrd="0" presId="urn:microsoft.com/office/officeart/2005/8/layout/pList1"/>
    <dgm:cxn modelId="{50180BBB-0BA2-48A1-B5C4-F3A1E6F3D1C5}" type="presParOf" srcId="{13FC142C-00FE-4406-9184-DDA0A78FAEC4}" destId="{CBDF1382-555B-4626-8BA6-7BDC5D6CC952}" srcOrd="1" destOrd="0" presId="urn:microsoft.com/office/officeart/2005/8/layout/pList1"/>
    <dgm:cxn modelId="{74198545-1B23-414C-8E89-563CD4409570}" type="presParOf" srcId="{13FC142C-00FE-4406-9184-DDA0A78FAEC4}" destId="{1F14A1D7-69EC-4D1B-8F69-49070BEE7123}" srcOrd="2" destOrd="0" presId="urn:microsoft.com/office/officeart/2005/8/layout/pList1"/>
    <dgm:cxn modelId="{A6B34DBE-3128-4C04-8395-2D1A6029A2F3}" type="presParOf" srcId="{1F14A1D7-69EC-4D1B-8F69-49070BEE7123}" destId="{46E30EB3-9E18-4F26-AFA5-625691CF78DD}" srcOrd="0" destOrd="0" presId="urn:microsoft.com/office/officeart/2005/8/layout/pList1"/>
    <dgm:cxn modelId="{3C91C73E-A405-4C70-B39E-15EA2D510547}" type="presParOf" srcId="{1F14A1D7-69EC-4D1B-8F69-49070BEE7123}" destId="{66F2CCD4-F8EF-4015-8CCF-97F6A471218F}" srcOrd="1" destOrd="0" presId="urn:microsoft.com/office/officeart/2005/8/layout/pList1"/>
    <dgm:cxn modelId="{3DAA69A1-3BE9-4865-91CD-97E8C1332713}" type="presParOf" srcId="{13FC142C-00FE-4406-9184-DDA0A78FAEC4}" destId="{E383BB4C-9369-49B7-9561-21A248D8E81D}" srcOrd="3" destOrd="0" presId="urn:microsoft.com/office/officeart/2005/8/layout/pList1"/>
    <dgm:cxn modelId="{1BCB00B2-7154-47F5-AA85-0502A687D9FD}" type="presParOf" srcId="{13FC142C-00FE-4406-9184-DDA0A78FAEC4}" destId="{5BD0B047-E618-4533-A748-687A28B6E8E8}" srcOrd="4" destOrd="0" presId="urn:microsoft.com/office/officeart/2005/8/layout/pList1"/>
    <dgm:cxn modelId="{CE4A5405-EB4C-4397-B35F-FC7C04E48780}" type="presParOf" srcId="{5BD0B047-E618-4533-A748-687A28B6E8E8}" destId="{14D56027-FAF4-43C9-8540-3249FFE96A47}" srcOrd="0" destOrd="0" presId="urn:microsoft.com/office/officeart/2005/8/layout/pList1"/>
    <dgm:cxn modelId="{BBD0F509-E267-452A-A421-785678185233}" type="presParOf" srcId="{5BD0B047-E618-4533-A748-687A28B6E8E8}" destId="{2D6AD51C-EF20-4868-854F-49DF4ADC2974}" srcOrd="1" destOrd="0" presId="urn:microsoft.com/office/officeart/2005/8/layout/pList1"/>
    <dgm:cxn modelId="{EAA4CDE1-2098-4057-BA25-FE10ED1EAFE4}" type="presParOf" srcId="{13FC142C-00FE-4406-9184-DDA0A78FAEC4}" destId="{9841C4CF-FA9E-4D25-8934-9D3F91033286}" srcOrd="5" destOrd="0" presId="urn:microsoft.com/office/officeart/2005/8/layout/pList1"/>
    <dgm:cxn modelId="{A3C7DA4A-230F-4566-A035-B4BBE3F0E815}" type="presParOf" srcId="{13FC142C-00FE-4406-9184-DDA0A78FAEC4}" destId="{CE1BB1CB-0D1E-416E-B986-BA78FBFC46A0}" srcOrd="6" destOrd="0" presId="urn:microsoft.com/office/officeart/2005/8/layout/pList1"/>
    <dgm:cxn modelId="{3678E5FD-AF37-40D6-9D3F-D31BE3E2D2B4}" type="presParOf" srcId="{CE1BB1CB-0D1E-416E-B986-BA78FBFC46A0}" destId="{C7E58F84-4C69-45C7-A489-3BCE9E1424F4}" srcOrd="0" destOrd="0" presId="urn:microsoft.com/office/officeart/2005/8/layout/pList1"/>
    <dgm:cxn modelId="{DAF77D5F-6C4A-4DC7-9BC5-4028A30ABCF3}" type="presParOf" srcId="{CE1BB1CB-0D1E-416E-B986-BA78FBFC46A0}" destId="{00A685BF-9C25-491F-A0D2-B33848097922}" srcOrd="1" destOrd="0" presId="urn:microsoft.com/office/officeart/2005/8/layout/pList1"/>
    <dgm:cxn modelId="{C425BE98-253D-493C-B857-DC0421B96A94}" type="presParOf" srcId="{13FC142C-00FE-4406-9184-DDA0A78FAEC4}" destId="{D37CB5E6-FF08-42E9-93DF-87AE8F0ABFA0}" srcOrd="7" destOrd="0" presId="urn:microsoft.com/office/officeart/2005/8/layout/pList1"/>
    <dgm:cxn modelId="{66388765-F147-45BB-B0B1-380B245C773D}" type="presParOf" srcId="{13FC142C-00FE-4406-9184-DDA0A78FAEC4}" destId="{B747ACF1-44FA-4446-A9D5-AE00D7E069AE}" srcOrd="8" destOrd="0" presId="urn:microsoft.com/office/officeart/2005/8/layout/pList1"/>
    <dgm:cxn modelId="{DCFFBD68-6211-4D6A-B294-1B79908A33A0}" type="presParOf" srcId="{B747ACF1-44FA-4446-A9D5-AE00D7E069AE}" destId="{12E747E6-ECAC-455A-B774-FE974C27CCDE}" srcOrd="0" destOrd="0" presId="urn:microsoft.com/office/officeart/2005/8/layout/pList1"/>
    <dgm:cxn modelId="{388C240F-3E58-4607-8FB1-C5FF26ADE1E7}" type="presParOf" srcId="{B747ACF1-44FA-4446-A9D5-AE00D7E069AE}" destId="{7850EFFA-F511-4A02-B174-46A20C92F349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84697-0371-4350-AE49-CE102BEC7D48}">
      <dsp:nvSpPr>
        <dsp:cNvPr id="0" name=""/>
        <dsp:cNvSpPr/>
      </dsp:nvSpPr>
      <dsp:spPr>
        <a:xfrm>
          <a:off x="5115" y="842458"/>
          <a:ext cx="1765173" cy="1216204"/>
        </a:xfrm>
        <a:prstGeom prst="round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5E58C5-3110-45AB-8545-A778DE3DFDAD}">
      <dsp:nvSpPr>
        <dsp:cNvPr id="0" name=""/>
        <dsp:cNvSpPr/>
      </dsp:nvSpPr>
      <dsp:spPr>
        <a:xfrm>
          <a:off x="35635" y="194313"/>
          <a:ext cx="1765173" cy="654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rtlCol="0" anchor="t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latin typeface="+mn-lt"/>
            </a:rPr>
            <a:t>Schwerpunkt auf Prävention und gesundes Altern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1100" kern="1200" dirty="0"/>
        </a:p>
      </dsp:txBody>
      <dsp:txXfrm>
        <a:off x="35635" y="194313"/>
        <a:ext cx="1765173" cy="654879"/>
      </dsp:txXfrm>
    </dsp:sp>
    <dsp:sp modelId="{46E30EB3-9E18-4F26-AFA5-625691CF78DD}">
      <dsp:nvSpPr>
        <dsp:cNvPr id="0" name=""/>
        <dsp:cNvSpPr/>
      </dsp:nvSpPr>
      <dsp:spPr>
        <a:xfrm>
          <a:off x="1946880" y="842458"/>
          <a:ext cx="1765173" cy="1216204"/>
        </a:xfrm>
        <a:prstGeom prst="roundRect">
          <a:avLst/>
        </a:prstGeom>
        <a:solidFill>
          <a:srgbClr val="638789"/>
        </a:solidFill>
        <a:ln w="25400" cap="flat" cmpd="sng" algn="ctr">
          <a:solidFill>
            <a:srgbClr val="61898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F2CCD4-F8EF-4015-8CCF-97F6A471218F}">
      <dsp:nvSpPr>
        <dsp:cNvPr id="0" name=""/>
        <dsp:cNvSpPr/>
      </dsp:nvSpPr>
      <dsp:spPr>
        <a:xfrm>
          <a:off x="1940719" y="1778000"/>
          <a:ext cx="1765173" cy="654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rtlCol="0" anchor="t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050" kern="1200" dirty="0">
              <a:latin typeface="+mj-lt"/>
            </a:rPr>
          </a:br>
          <a:endParaRPr lang="en-US" sz="1050" kern="1200" dirty="0">
            <a:latin typeface="+mj-lt"/>
          </a:endParaRPr>
        </a:p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/>
            <a:t>Ein gesunder Lebensstil besteht nicht nur aus Bewegung, sondern aus der Kombination verschiedener Parameter. Der Schwerpunkt liegt vor allem auf dem körperlichen und geistigen Wohlbefinden.</a:t>
          </a:r>
          <a:endParaRPr lang="nl-BE" sz="900" kern="1200" dirty="0"/>
        </a:p>
      </dsp:txBody>
      <dsp:txXfrm>
        <a:off x="1940719" y="1778000"/>
        <a:ext cx="1765173" cy="654879"/>
      </dsp:txXfrm>
    </dsp:sp>
    <dsp:sp modelId="{14D56027-FAF4-43C9-8540-3249FFE96A47}">
      <dsp:nvSpPr>
        <dsp:cNvPr id="0" name=""/>
        <dsp:cNvSpPr/>
      </dsp:nvSpPr>
      <dsp:spPr>
        <a:xfrm>
          <a:off x="3888644" y="842458"/>
          <a:ext cx="1765173" cy="1216204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0791" b="-35209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6AD51C-EF20-4868-854F-49DF4ADC2974}">
      <dsp:nvSpPr>
        <dsp:cNvPr id="0" name=""/>
        <dsp:cNvSpPr/>
      </dsp:nvSpPr>
      <dsp:spPr>
        <a:xfrm>
          <a:off x="3888644" y="2116868"/>
          <a:ext cx="1765173" cy="654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rtlCol="0" anchor="t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/>
            <a:t>Digitaler Ansatz mit menschlicher Unterstützung, wo nötig</a:t>
          </a:r>
          <a:endParaRPr lang="nl-BE" sz="900" kern="1200" dirty="0"/>
        </a:p>
      </dsp:txBody>
      <dsp:txXfrm>
        <a:off x="3888644" y="2116868"/>
        <a:ext cx="1765173" cy="654879"/>
      </dsp:txXfrm>
    </dsp:sp>
    <dsp:sp modelId="{C7E58F84-4C69-45C7-A489-3BCE9E1424F4}">
      <dsp:nvSpPr>
        <dsp:cNvPr id="0" name=""/>
        <dsp:cNvSpPr/>
      </dsp:nvSpPr>
      <dsp:spPr>
        <a:xfrm>
          <a:off x="5830409" y="842458"/>
          <a:ext cx="1765173" cy="1216204"/>
        </a:xfrm>
        <a:prstGeom prst="roundRect">
          <a:avLst/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A685BF-9C25-491F-A0D2-B33848097922}">
      <dsp:nvSpPr>
        <dsp:cNvPr id="0" name=""/>
        <dsp:cNvSpPr/>
      </dsp:nvSpPr>
      <dsp:spPr>
        <a:xfrm>
          <a:off x="5902516" y="1876887"/>
          <a:ext cx="1765173" cy="654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rtlCol="0" anchor="t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+mj-lt"/>
          </a:endParaRPr>
        </a:p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/>
            <a:t>Wissenschaftlich fundierter Ansatz und personalisierte Empfehlungen auf der Grundlage von Daten</a:t>
          </a:r>
        </a:p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900" kern="1200" dirty="0"/>
        </a:p>
      </dsp:txBody>
      <dsp:txXfrm>
        <a:off x="5902516" y="1876887"/>
        <a:ext cx="1765173" cy="654879"/>
      </dsp:txXfrm>
    </dsp:sp>
    <dsp:sp modelId="{12E747E6-ECAC-455A-B774-FE974C27CCDE}">
      <dsp:nvSpPr>
        <dsp:cNvPr id="0" name=""/>
        <dsp:cNvSpPr/>
      </dsp:nvSpPr>
      <dsp:spPr>
        <a:xfrm>
          <a:off x="7772174" y="842458"/>
          <a:ext cx="1765173" cy="1216204"/>
        </a:xfrm>
        <a:prstGeom prst="roundRect">
          <a:avLst/>
        </a:prstGeom>
        <a:blipFill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50EFFA-F511-4A02-B174-46A20C92F349}">
      <dsp:nvSpPr>
        <dsp:cNvPr id="0" name=""/>
        <dsp:cNvSpPr/>
      </dsp:nvSpPr>
      <dsp:spPr>
        <a:xfrm>
          <a:off x="7777289" y="1876887"/>
          <a:ext cx="1765173" cy="654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rtlCol="0" anchor="t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+mj-lt"/>
          </a:endParaRPr>
        </a:p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/>
            <a:t>Der Arbeitnehmer bleibt Eigentümer seiner Daten, und nur er entscheidet, mit welchen Gesundheitsexperten er sie teilt.</a:t>
          </a:r>
          <a:endParaRPr lang="nl-BE" sz="900" kern="1200" dirty="0"/>
        </a:p>
      </dsp:txBody>
      <dsp:txXfrm>
        <a:off x="7777289" y="1876887"/>
        <a:ext cx="1765173" cy="6548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72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E8A90A6-CD90-D84E-A09E-ECBEBDA10DB7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5169"/>
            <a:ext cx="2949099" cy="4972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B30166-7D45-E347-B469-0C1F35E92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260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72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A86D25F-AABA-884A-A29A-568224EE758C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/>
              <a:t>Click to edit Master text styles</a:t>
            </a:r>
          </a:p>
          <a:p>
            <a:pPr lvl="1" rtl="0"/>
            <a:r>
              <a:rPr lang="de-de"/>
              <a:t>Second level</a:t>
            </a:r>
          </a:p>
          <a:p>
            <a:pPr lvl="2" rtl="0"/>
            <a:r>
              <a:rPr lang="de-de"/>
              <a:t>Third level</a:t>
            </a:r>
          </a:p>
          <a:p>
            <a:pPr lvl="3" rtl="0"/>
            <a:r>
              <a:rPr lang="de-de"/>
              <a:t>Fourth level</a:t>
            </a:r>
          </a:p>
          <a:p>
            <a:pPr lvl="4" rtl="0"/>
            <a:r>
              <a:rPr lang="de-d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5169"/>
            <a:ext cx="2949099" cy="4972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84675E2-70E3-0143-BAC4-66BC72AC9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77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4675E2-70E3-0143-BAC4-66BC72AC96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521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15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61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82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33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68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33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0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67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96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13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34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14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14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675E2-70E3-0143-BAC4-66BC72AC963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62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creen -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4DE06E-F28A-88A1-4CC4-FFC4416F75F6}"/>
              </a:ext>
            </a:extLst>
          </p:cNvPr>
          <p:cNvSpPr/>
          <p:nvPr userDrawn="1"/>
        </p:nvSpPr>
        <p:spPr>
          <a:xfrm>
            <a:off x="0" y="0"/>
            <a:ext cx="10160000" cy="5715000"/>
          </a:xfrm>
          <a:prstGeom prst="rect">
            <a:avLst/>
          </a:prstGeom>
          <a:solidFill>
            <a:srgbClr val="009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BE" sz="1400" err="1"/>
          </a:p>
        </p:txBody>
      </p:sp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1343663" y="2442591"/>
            <a:ext cx="7257058" cy="421077"/>
          </a:xfrm>
        </p:spPr>
        <p:txBody>
          <a:bodyPr rtlCol="0" anchor="b" anchorCtr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358197" y="2981328"/>
            <a:ext cx="7242528" cy="338554"/>
          </a:xfrm>
        </p:spPr>
        <p:txBody>
          <a:bodyPr lIns="0" rtlCol="0">
            <a:spAutoFit/>
          </a:bodyPr>
          <a:lstStyle>
            <a:lvl1pPr marL="0" indent="0">
              <a:spcAft>
                <a:spcPts val="0"/>
              </a:spcAft>
              <a:buNone/>
              <a:defRPr sz="1600" b="1" i="0">
                <a:solidFill>
                  <a:srgbClr val="0D2A50"/>
                </a:solidFill>
                <a:latin typeface="Gilroy Bold" pitchFamily="2" charset="77"/>
                <a:cs typeface="Verdana"/>
              </a:defRPr>
            </a:lvl1pPr>
            <a:lvl2pPr marL="269872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2pPr>
            <a:lvl3pPr marL="538158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3pPr>
            <a:lvl4pPr marL="719130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4pPr>
            <a:lvl5pPr marL="985829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1A8EE90-CCC5-5094-FFA1-9D7BBAF3C2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76800" y="48600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125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456" userDrawn="1">
          <p15:clr>
            <a:srgbClr val="FBAE40"/>
          </p15:clr>
        </p15:guide>
        <p15:guide id="2" pos="3200" userDrawn="1">
          <p15:clr>
            <a:srgbClr val="FBAE40"/>
          </p15:clr>
        </p15:guide>
        <p15:guide id="3" pos="3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creen -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1343663" y="1543397"/>
            <a:ext cx="7257058" cy="1225021"/>
          </a:xfrm>
        </p:spPr>
        <p:txBody>
          <a:bodyPr rtlCol="0" anchor="b" anchorCtr="0"/>
          <a:lstStyle>
            <a:lvl1pPr>
              <a:defRPr sz="3200">
                <a:solidFill>
                  <a:srgbClr val="0C294F"/>
                </a:solidFill>
              </a:defRPr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58197" y="2886078"/>
            <a:ext cx="7242528" cy="1655763"/>
          </a:xfrm>
        </p:spPr>
        <p:txBody>
          <a:bodyPr lIns="0" rtlCol="0"/>
          <a:lstStyle>
            <a:lvl1pPr marL="0" indent="0">
              <a:spcAft>
                <a:spcPts val="0"/>
              </a:spcAft>
              <a:buNone/>
              <a:defRPr sz="1600" b="1" i="0" baseline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  <a:lvl2pPr marL="269872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2pPr>
            <a:lvl3pPr marL="538158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3pPr>
            <a:lvl4pPr marL="719130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4pPr>
            <a:lvl5pPr marL="985829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5pPr>
          </a:lstStyle>
          <a:p>
            <a:pPr lvl="0" rtl="0"/>
            <a:r>
              <a:rPr lang="de-de" noProof="0"/>
              <a:t>Naam van de spreker(s)</a:t>
            </a:r>
          </a:p>
        </p:txBody>
      </p:sp>
    </p:spTree>
    <p:extLst>
      <p:ext uri="{BB962C8B-B14F-4D97-AF65-F5344CB8AC3E}">
        <p14:creationId xmlns:p14="http://schemas.microsoft.com/office/powerpoint/2010/main" val="195745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B67787-4A81-914B-959D-B9BB7A9B2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D0FB8FD5-DF1A-358D-84A4-B9D2FE03C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" y="504000"/>
            <a:ext cx="8096723" cy="368434"/>
          </a:xfrm>
        </p:spPr>
        <p:txBody>
          <a:bodyPr lIns="0" rtlCol="0">
            <a:no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Content</a:t>
            </a:r>
            <a:endParaRPr lang="en-GB" noProof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2B47D3AA-2274-6A97-D7F5-9DBADA42BADC}"/>
              </a:ext>
            </a:extLst>
          </p:cNvPr>
          <p:cNvSpPr>
            <a:spLocks noGrp="1"/>
          </p:cNvSpPr>
          <p:nvPr>
            <p:ph idx="10"/>
          </p:nvPr>
        </p:nvSpPr>
        <p:spPr bwMode="gray">
          <a:xfrm>
            <a:off x="950805" y="1512237"/>
            <a:ext cx="7649918" cy="3103199"/>
          </a:xfrm>
        </p:spPr>
        <p:txBody>
          <a:bodyPr rtlCol="0"/>
          <a:lstStyle>
            <a:lvl1pPr marL="228600" indent="-228600">
              <a:lnSpc>
                <a:spcPct val="100000"/>
              </a:lnSpc>
              <a:spcAft>
                <a:spcPts val="1800"/>
              </a:spcAft>
              <a:buClr>
                <a:srgbClr val="0096DC"/>
              </a:buClr>
              <a:buFont typeface="+mj-lt"/>
              <a:buAutoNum type="arabicPeriod"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711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-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1788316" y="2443029"/>
            <a:ext cx="6928986" cy="1564036"/>
          </a:xfrm>
        </p:spPr>
        <p:txBody>
          <a:bodyPr rtlCol="0" anchor="t" anchorCtr="0"/>
          <a:lstStyle>
            <a:lvl1pPr>
              <a:defRPr sz="2800" b="0">
                <a:solidFill>
                  <a:srgbClr val="003366"/>
                </a:solidFill>
              </a:defRPr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071092A-C51B-3E40-A8DB-8A7FEB60DAC1}"/>
              </a:ext>
            </a:extLst>
          </p:cNvPr>
          <p:cNvSpPr/>
          <p:nvPr userDrawn="1"/>
        </p:nvSpPr>
        <p:spPr>
          <a:xfrm>
            <a:off x="959841" y="2315017"/>
            <a:ext cx="558618" cy="558618"/>
          </a:xfrm>
          <a:prstGeom prst="ellipse">
            <a:avLst/>
          </a:prstGeom>
          <a:solidFill>
            <a:srgbClr val="0096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BE" sz="1400" err="1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51C78A-799E-5E41-8F39-A4A0FABE06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959841" y="2272799"/>
            <a:ext cx="558618" cy="649287"/>
          </a:xfrm>
          <a:noFill/>
        </p:spPr>
        <p:txBody>
          <a:bodyPr rtlCol="0"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Gilroy Bold" pitchFamily="2" charset="77"/>
                <a:cs typeface="Verdana"/>
              </a:defRPr>
            </a:lvl1pPr>
            <a:lvl2pPr marL="269872" indent="0">
              <a:buNone/>
              <a:defRPr sz="1400"/>
            </a:lvl2pPr>
            <a:lvl3pPr marL="538158" indent="0">
              <a:buNone/>
              <a:defRPr sz="1200"/>
            </a:lvl3pPr>
            <a:lvl4pPr marL="719131" indent="0">
              <a:buNone/>
              <a:defRPr sz="1050"/>
            </a:lvl4pPr>
            <a:lvl5pPr marL="985829" indent="0">
              <a:buNone/>
              <a:defRPr sz="1050"/>
            </a:lvl5pPr>
          </a:lstStyle>
          <a:p>
            <a:pPr lvl="0" rtl="0"/>
            <a:r>
              <a:rPr lang="de-de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1287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000" y="504000"/>
            <a:ext cx="8096723" cy="368434"/>
          </a:xfrm>
        </p:spPr>
        <p:txBody>
          <a:bodyPr lIns="0" rtlCol="0">
            <a:no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4" name="Tekstvak 3"/>
          <p:cNvSpPr txBox="1"/>
          <p:nvPr/>
        </p:nvSpPr>
        <p:spPr>
          <a:xfrm>
            <a:off x="7904006" y="5843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en-GB" sz="1800" noProof="0">
              <a:solidFill>
                <a:srgbClr val="003366"/>
              </a:solidFill>
              <a:latin typeface="Calibri"/>
              <a:cs typeface="Calibri"/>
            </a:endParaRPr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 bwMode="gray">
          <a:xfrm>
            <a:off x="950805" y="1512236"/>
            <a:ext cx="7649918" cy="3103199"/>
          </a:xfrm>
        </p:spPr>
        <p:txBody>
          <a:bodyPr rtlCol="0"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9B9901E-1E6D-7D69-34EF-A45BF4F90BAF}"/>
              </a:ext>
            </a:extLst>
          </p:cNvPr>
          <p:cNvSpPr txBox="1">
            <a:spLocks/>
          </p:cNvSpPr>
          <p:nvPr userDrawn="1"/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600" b="1" i="0" kern="1200">
                <a:solidFill>
                  <a:srgbClr val="0096DC"/>
                </a:solidFill>
                <a:latin typeface="Gilroy Bold" pitchFamily="2" charset="77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4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9A825C6D-480A-DA40-9E17-203DDF53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08EE45E-DC1E-BB4B-AD14-2263433398FF}"/>
              </a:ext>
            </a:extLst>
          </p:cNvPr>
          <p:cNvSpPr>
            <a:spLocks noGrp="1"/>
          </p:cNvSpPr>
          <p:nvPr>
            <p:ph idx="10"/>
          </p:nvPr>
        </p:nvSpPr>
        <p:spPr bwMode="gray">
          <a:xfrm>
            <a:off x="950805" y="1512236"/>
            <a:ext cx="3648196" cy="3103199"/>
          </a:xfrm>
        </p:spPr>
        <p:txBody>
          <a:bodyPr rtlCol="0"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B997149-C787-924E-B314-9DBAA07FD9F0}"/>
              </a:ext>
            </a:extLst>
          </p:cNvPr>
          <p:cNvSpPr>
            <a:spLocks noGrp="1"/>
          </p:cNvSpPr>
          <p:nvPr>
            <p:ph idx="11"/>
          </p:nvPr>
        </p:nvSpPr>
        <p:spPr bwMode="gray">
          <a:xfrm>
            <a:off x="4947584" y="1512236"/>
            <a:ext cx="3648196" cy="3103199"/>
          </a:xfrm>
        </p:spPr>
        <p:txBody>
          <a:bodyPr rtlCol="0"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5BFB1EA-B6DB-134D-8E89-6BA32028A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1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37EBAF5B-D86B-6F42-9266-8625CC28AF74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953060" y="2082484"/>
            <a:ext cx="7649596" cy="2532952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532555AF-3A0F-3D44-9401-81E7533DB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1CCBC89D-3CC4-A94A-AA95-1EE292E03C56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953060" y="1403034"/>
            <a:ext cx="7649596" cy="603250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283DD39A-42E6-0F60-3B43-DA143BD5C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inhoud 2"/>
          <p:cNvSpPr>
            <a:spLocks noGrp="1"/>
          </p:cNvSpPr>
          <p:nvPr>
            <p:ph sz="half" idx="1"/>
          </p:nvPr>
        </p:nvSpPr>
        <p:spPr bwMode="gray">
          <a:xfrm>
            <a:off x="953060" y="2082484"/>
            <a:ext cx="3679200" cy="2532952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1" name="Tijdelijke aanduiding voor inhoud 3"/>
          <p:cNvSpPr>
            <a:spLocks noGrp="1"/>
          </p:cNvSpPr>
          <p:nvPr>
            <p:ph sz="half" idx="2"/>
          </p:nvPr>
        </p:nvSpPr>
        <p:spPr bwMode="gray">
          <a:xfrm>
            <a:off x="4916768" y="2082485"/>
            <a:ext cx="3679013" cy="2532952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 marL="538158" indent="0">
              <a:lnSpc>
                <a:spcPct val="90000"/>
              </a:lnSpc>
              <a:buNone/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87DEC94-900C-8145-A161-CEDD7FFD2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D163F958-E6E4-4894-B143-74252074C2FF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953060" y="1403034"/>
            <a:ext cx="7649596" cy="603250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19223F58-53CB-8AC1-79A7-318B98029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5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Subtitles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0A705C0F-6DA8-A443-941E-53AC6E9AE994}"/>
              </a:ext>
            </a:extLst>
          </p:cNvPr>
          <p:cNvSpPr>
            <a:spLocks noGrp="1"/>
          </p:cNvSpPr>
          <p:nvPr>
            <p:ph sz="half" idx="14"/>
          </p:nvPr>
        </p:nvSpPr>
        <p:spPr bwMode="gray">
          <a:xfrm>
            <a:off x="953060" y="2082484"/>
            <a:ext cx="3679200" cy="2532953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7" name="Tijdelijke aanduiding voor inhoud 3">
            <a:extLst>
              <a:ext uri="{FF2B5EF4-FFF2-40B4-BE49-F238E27FC236}">
                <a16:creationId xmlns:a16="http://schemas.microsoft.com/office/drawing/2014/main" id="{61D08B5F-6446-AD42-806A-6BD31E007EB7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916768" y="2082485"/>
            <a:ext cx="3679013" cy="2532952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 marL="538158" indent="0">
              <a:lnSpc>
                <a:spcPct val="90000"/>
              </a:lnSpc>
              <a:buNone/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B45A4B67-53E2-0C64-6531-AA53360F1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6BBADE96-6387-66E0-0321-E674106C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2BA44D7-0FA1-D854-5F3F-E0310DBCE692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953060" y="1403034"/>
            <a:ext cx="3679200" cy="603250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237DA61-F41A-85BB-C799-41BC52A79C23}"/>
              </a:ext>
            </a:extLst>
          </p:cNvPr>
          <p:cNvSpPr>
            <a:spLocks noGrp="1"/>
          </p:cNvSpPr>
          <p:nvPr>
            <p:ph sz="half" idx="15"/>
          </p:nvPr>
        </p:nvSpPr>
        <p:spPr bwMode="gray">
          <a:xfrm>
            <a:off x="4914788" y="1403034"/>
            <a:ext cx="3679200" cy="603250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727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 bwMode="gray">
          <a:xfrm>
            <a:off x="1234652" y="4084248"/>
            <a:ext cx="2320779" cy="524545"/>
          </a:xfrm>
        </p:spPr>
        <p:txBody>
          <a:bodyPr rtlCol="0"/>
          <a:lstStyle>
            <a:lvl1pPr marL="0" indent="0" algn="ctr">
              <a:buNone/>
              <a:defRPr sz="1200" b="0" i="0">
                <a:solidFill>
                  <a:srgbClr val="003366"/>
                </a:solidFill>
                <a:latin typeface="Gilroy Medium" pitchFamily="2" charset="77"/>
                <a:cs typeface="Verdana"/>
              </a:defRPr>
            </a:lvl1pPr>
            <a:lvl2pPr marL="261935" indent="0" algn="ctr">
              <a:buNone/>
              <a:defRPr sz="1200">
                <a:solidFill>
                  <a:srgbClr val="4D4D4D"/>
                </a:solidFill>
              </a:defRPr>
            </a:lvl2pPr>
            <a:lvl3pPr marL="538157" indent="0" algn="ctr">
              <a:buNone/>
              <a:defRPr sz="1100">
                <a:solidFill>
                  <a:srgbClr val="4D4D4D"/>
                </a:solidFill>
              </a:defRPr>
            </a:lvl3pPr>
            <a:lvl4pPr marL="717543" indent="0" algn="ctr">
              <a:buNone/>
              <a:defRPr sz="1050">
                <a:solidFill>
                  <a:srgbClr val="4D4D4D"/>
                </a:solidFill>
              </a:defRPr>
            </a:lvl4pPr>
            <a:lvl5pPr marL="979477" indent="0" algn="ctr">
              <a:buNone/>
              <a:defRPr sz="1050">
                <a:solidFill>
                  <a:srgbClr val="4D4D4D"/>
                </a:solidFill>
              </a:defRPr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2" name="Tijdelijke aanduiding voor tekst 10"/>
          <p:cNvSpPr>
            <a:spLocks noGrp="1"/>
          </p:cNvSpPr>
          <p:nvPr>
            <p:ph type="body" sz="quarter" idx="17"/>
          </p:nvPr>
        </p:nvSpPr>
        <p:spPr bwMode="gray">
          <a:xfrm>
            <a:off x="3920729" y="4079289"/>
            <a:ext cx="2322000" cy="524545"/>
          </a:xfrm>
        </p:spPr>
        <p:txBody>
          <a:bodyPr rtlCol="0"/>
          <a:lstStyle>
            <a:lvl1pPr marL="0" indent="0" algn="ctr">
              <a:buNone/>
              <a:defRPr sz="1200" b="0" i="0">
                <a:solidFill>
                  <a:srgbClr val="003366"/>
                </a:solidFill>
                <a:latin typeface="Gilroy Medium" pitchFamily="2" charset="77"/>
                <a:cs typeface="Verdana"/>
              </a:defRPr>
            </a:lvl1pPr>
            <a:lvl2pPr marL="261935" indent="0" algn="ctr">
              <a:buNone/>
              <a:defRPr sz="1200">
                <a:solidFill>
                  <a:srgbClr val="4D4D4D"/>
                </a:solidFill>
              </a:defRPr>
            </a:lvl2pPr>
            <a:lvl3pPr marL="538157" indent="0" algn="ctr">
              <a:buNone/>
              <a:defRPr sz="1100">
                <a:solidFill>
                  <a:srgbClr val="4D4D4D"/>
                </a:solidFill>
              </a:defRPr>
            </a:lvl3pPr>
            <a:lvl4pPr marL="717543" indent="0" algn="ctr">
              <a:buNone/>
              <a:defRPr sz="1050">
                <a:solidFill>
                  <a:srgbClr val="4D4D4D"/>
                </a:solidFill>
              </a:defRPr>
            </a:lvl4pPr>
            <a:lvl5pPr marL="979477" indent="0" algn="ctr">
              <a:buNone/>
              <a:defRPr sz="1050">
                <a:solidFill>
                  <a:srgbClr val="4D4D4D"/>
                </a:solidFill>
              </a:defRPr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3" name="Tijdelijke aanduiding voor tekst 10"/>
          <p:cNvSpPr>
            <a:spLocks noGrp="1"/>
          </p:cNvSpPr>
          <p:nvPr>
            <p:ph type="body" sz="quarter" idx="18"/>
          </p:nvPr>
        </p:nvSpPr>
        <p:spPr bwMode="gray">
          <a:xfrm>
            <a:off x="6603350" y="4081170"/>
            <a:ext cx="2322000" cy="524545"/>
          </a:xfrm>
        </p:spPr>
        <p:txBody>
          <a:bodyPr rtlCol="0"/>
          <a:lstStyle>
            <a:lvl1pPr marL="0" indent="0" algn="ctr">
              <a:buNone/>
              <a:defRPr sz="1200" b="0" i="0">
                <a:solidFill>
                  <a:srgbClr val="003366"/>
                </a:solidFill>
                <a:latin typeface="Gilroy Medium" pitchFamily="2" charset="77"/>
                <a:cs typeface="Verdana"/>
              </a:defRPr>
            </a:lvl1pPr>
            <a:lvl2pPr marL="261935" indent="0" algn="ctr">
              <a:buNone/>
              <a:defRPr sz="1200">
                <a:solidFill>
                  <a:srgbClr val="4D4D4D"/>
                </a:solidFill>
              </a:defRPr>
            </a:lvl2pPr>
            <a:lvl3pPr marL="538157" indent="0" algn="ctr">
              <a:buNone/>
              <a:defRPr sz="1100">
                <a:solidFill>
                  <a:srgbClr val="4D4D4D"/>
                </a:solidFill>
              </a:defRPr>
            </a:lvl3pPr>
            <a:lvl4pPr marL="717543" indent="0" algn="ctr">
              <a:buNone/>
              <a:defRPr sz="1050">
                <a:solidFill>
                  <a:srgbClr val="4D4D4D"/>
                </a:solidFill>
              </a:defRPr>
            </a:lvl4pPr>
            <a:lvl5pPr marL="979477" indent="0" algn="ctr">
              <a:buNone/>
              <a:defRPr sz="1050">
                <a:solidFill>
                  <a:srgbClr val="4D4D4D"/>
                </a:solidFill>
              </a:defRPr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9"/>
          </p:nvPr>
        </p:nvSpPr>
        <p:spPr>
          <a:xfrm>
            <a:off x="1234650" y="1600994"/>
            <a:ext cx="2322000" cy="2328266"/>
          </a:xfrm>
        </p:spPr>
        <p:txBody>
          <a:bodyPr lIns="720000" rIns="720000" rtlCol="0" anchor="ctr"/>
          <a:lstStyle>
            <a:lvl1pPr marL="0" indent="0" algn="ctr">
              <a:buNone/>
              <a:defRPr sz="1000" b="0" i="0">
                <a:latin typeface="Gilroy Medium" pitchFamily="2" charset="77"/>
                <a:cs typeface="Verdana"/>
              </a:defRPr>
            </a:lvl1pPr>
          </a:lstStyle>
          <a:p>
            <a:pPr rtl="0"/>
            <a:r>
              <a:rPr lang="de-de"/>
              <a:t>Click icon to add picture</a:t>
            </a:r>
            <a:endParaRPr lang="fr-FR"/>
          </a:p>
        </p:txBody>
      </p:sp>
      <p:sp>
        <p:nvSpPr>
          <p:cNvPr id="15" name="Tijdelijke aanduiding voor afbeelding 3"/>
          <p:cNvSpPr>
            <a:spLocks noGrp="1"/>
          </p:cNvSpPr>
          <p:nvPr>
            <p:ph type="pic" sz="quarter" idx="20"/>
          </p:nvPr>
        </p:nvSpPr>
        <p:spPr>
          <a:xfrm>
            <a:off x="3920729" y="1596034"/>
            <a:ext cx="2322000" cy="2328266"/>
          </a:xfrm>
        </p:spPr>
        <p:txBody>
          <a:bodyPr lIns="720000" rIns="720000" rtlCol="0" anchor="ctr"/>
          <a:lstStyle>
            <a:lvl1pPr marL="0" indent="0" algn="ctr">
              <a:buNone/>
              <a:defRPr sz="1000" b="0" i="0">
                <a:latin typeface="Gilroy Medium" pitchFamily="2" charset="77"/>
                <a:cs typeface="Verdana"/>
              </a:defRPr>
            </a:lvl1pPr>
          </a:lstStyle>
          <a:p>
            <a:pPr rtl="0"/>
            <a:r>
              <a:rPr lang="de-de"/>
              <a:t>Click icon to add picture</a:t>
            </a:r>
            <a:endParaRPr lang="fr-FR"/>
          </a:p>
        </p:txBody>
      </p:sp>
      <p:sp>
        <p:nvSpPr>
          <p:cNvPr id="16" name="Tijdelijke aanduiding voor afbeelding 3"/>
          <p:cNvSpPr>
            <a:spLocks noGrp="1"/>
          </p:cNvSpPr>
          <p:nvPr>
            <p:ph type="pic" sz="quarter" idx="21"/>
          </p:nvPr>
        </p:nvSpPr>
        <p:spPr>
          <a:xfrm>
            <a:off x="6603350" y="1597914"/>
            <a:ext cx="2322000" cy="2328266"/>
          </a:xfrm>
        </p:spPr>
        <p:txBody>
          <a:bodyPr lIns="720000" rIns="720000" rtlCol="0" anchor="ctr"/>
          <a:lstStyle>
            <a:lvl1pPr marL="0" indent="0" algn="ctr">
              <a:buNone/>
              <a:defRPr sz="1000" b="0" i="0">
                <a:latin typeface="Gilroy Medium" pitchFamily="2" charset="77"/>
                <a:cs typeface="Verdana"/>
              </a:defRPr>
            </a:lvl1pPr>
          </a:lstStyle>
          <a:p>
            <a:pPr rtl="0"/>
            <a:r>
              <a:rPr lang="de-de"/>
              <a:t>Click icon to add picture</a:t>
            </a:r>
            <a:endParaRPr lang="fr-FR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186DA89-707B-364D-9224-86EED170A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1AC3FEAE-207F-1637-6BDD-6882F7B8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1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3"/>
          <p:cNvSpPr>
            <a:spLocks noGrp="1"/>
          </p:cNvSpPr>
          <p:nvPr>
            <p:ph type="pic" sz="quarter" idx="19"/>
          </p:nvPr>
        </p:nvSpPr>
        <p:spPr>
          <a:xfrm>
            <a:off x="0" y="-1"/>
            <a:ext cx="10160000" cy="4405035"/>
          </a:xfrm>
        </p:spPr>
        <p:txBody>
          <a:bodyPr lIns="1440000" rIns="1440000" rtlCol="0" anchor="ctr"/>
          <a:lstStyle>
            <a:lvl1pPr marL="0" indent="0" algn="ctr">
              <a:buNone/>
              <a:defRPr sz="1200">
                <a:solidFill>
                  <a:srgbClr val="003366"/>
                </a:solidFill>
                <a:latin typeface="Verdana"/>
                <a:cs typeface="Verdana"/>
              </a:defRPr>
            </a:lvl1pPr>
          </a:lstStyle>
          <a:p>
            <a:pPr rtl="0"/>
            <a:r>
              <a:rPr lang="de-de"/>
              <a:t>Click icon to add picture</a:t>
            </a:r>
            <a:endParaRPr lang="fr-FR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A26DAFEF-1DCB-958E-1985-9C490DDEC18D}"/>
              </a:ext>
            </a:extLst>
          </p:cNvPr>
          <p:cNvSpPr>
            <a:spLocks noGrp="1"/>
          </p:cNvSpPr>
          <p:nvPr>
            <p:ph sz="half" idx="20"/>
          </p:nvPr>
        </p:nvSpPr>
        <p:spPr bwMode="gray">
          <a:xfrm>
            <a:off x="1177858" y="4612752"/>
            <a:ext cx="6604831" cy="603250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A76998D-BEA4-46EE-DC5F-44912F234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0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Tex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6951AC7-105E-4C4F-B21F-244081E732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9999" y="0"/>
            <a:ext cx="3960000" cy="5715000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picture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7904006" y="5843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en-GB" sz="1800" noProof="0">
              <a:solidFill>
                <a:srgbClr val="003366"/>
              </a:solidFill>
              <a:latin typeface="Calibri"/>
              <a:cs typeface="Calibri"/>
            </a:endParaRP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17C1A40D-19AD-6044-A31D-E779CE0B26D5}"/>
              </a:ext>
            </a:extLst>
          </p:cNvPr>
          <p:cNvSpPr>
            <a:spLocks noGrp="1"/>
          </p:cNvSpPr>
          <p:nvPr>
            <p:ph idx="11"/>
          </p:nvPr>
        </p:nvSpPr>
        <p:spPr bwMode="gray">
          <a:xfrm>
            <a:off x="950805" y="1512236"/>
            <a:ext cx="3999998" cy="3410638"/>
          </a:xfrm>
        </p:spPr>
        <p:txBody>
          <a:bodyPr rtlCol="0"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843E394-03BC-769C-07AB-6C2073F4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4973683" cy="368434"/>
          </a:xfrm>
        </p:spPr>
        <p:txBody>
          <a:bodyPr wrap="square"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EB72D4DE-8BB3-4026-BA81-7BE00CD68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Graph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 bwMode="gray">
          <a:xfrm>
            <a:off x="5172489" y="1512236"/>
            <a:ext cx="3428234" cy="3103199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9" name="Tijdelijke aanduiding voor grafiek 7"/>
          <p:cNvSpPr>
            <a:spLocks noGrp="1"/>
          </p:cNvSpPr>
          <p:nvPr>
            <p:ph type="chart" sz="quarter" idx="11"/>
          </p:nvPr>
        </p:nvSpPr>
        <p:spPr>
          <a:xfrm>
            <a:off x="950805" y="1512236"/>
            <a:ext cx="4037324" cy="3103199"/>
          </a:xfrm>
        </p:spPr>
        <p:txBody>
          <a:bodyPr lIns="1080000" rIns="1080000" rtlCol="0" anchor="ctr"/>
          <a:lstStyle>
            <a:lvl1pPr marL="0" indent="0" algn="ctr">
              <a:buNone/>
              <a:defRPr sz="1400" b="0" i="0">
                <a:solidFill>
                  <a:srgbClr val="0D2A50"/>
                </a:solidFill>
                <a:latin typeface="Gilroy Medium" pitchFamily="2" charset="77"/>
              </a:defRPr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66A9DFC6-4766-5C41-80CC-B66E82D7A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573DD066-2F93-9BB6-ED31-C15D7DB5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846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A27800B0-2487-6045-8D72-B259B052B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20189B8-7333-8B31-050C-111F2D4EA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2" name="Tijdelijke aanduiding voor grafiek 7">
            <a:extLst>
              <a:ext uri="{FF2B5EF4-FFF2-40B4-BE49-F238E27FC236}">
                <a16:creationId xmlns:a16="http://schemas.microsoft.com/office/drawing/2014/main" id="{158880D7-4CFB-18CC-9D3B-DF13A0A29EC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311623" y="1512236"/>
            <a:ext cx="3097542" cy="1497466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3" name="Tijdelijke aanduiding voor grafiek 7">
            <a:extLst>
              <a:ext uri="{FF2B5EF4-FFF2-40B4-BE49-F238E27FC236}">
                <a16:creationId xmlns:a16="http://schemas.microsoft.com/office/drawing/2014/main" id="{2C320029-3FCD-8D9F-DA81-52632AEE7F4E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1143706" y="1512236"/>
            <a:ext cx="4037324" cy="3102185"/>
          </a:xfrm>
        </p:spPr>
        <p:txBody>
          <a:bodyPr lIns="1080000" rIns="1080000"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4" name="Tijdelijke aanduiding voor grafiek 7">
            <a:extLst>
              <a:ext uri="{FF2B5EF4-FFF2-40B4-BE49-F238E27FC236}">
                <a16:creationId xmlns:a16="http://schemas.microsoft.com/office/drawing/2014/main" id="{24CD19FA-1B11-768F-C6FF-258165316F02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5314433" y="3116821"/>
            <a:ext cx="3097542" cy="1497600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44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Graphs in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B134754B-30B2-744B-854E-B287D2FC7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D3762B7-5DD7-C97D-47C3-15C88C12C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2" name="Tijdelijke aanduiding voor grafiek 7">
            <a:extLst>
              <a:ext uri="{FF2B5EF4-FFF2-40B4-BE49-F238E27FC236}">
                <a16:creationId xmlns:a16="http://schemas.microsoft.com/office/drawing/2014/main" id="{F9E982EF-D7DB-268D-A0A8-6A20C1B1B4C8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616238" y="1571628"/>
            <a:ext cx="2320000" cy="3042793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3" name="Tijdelijke aanduiding voor grafiek 7">
            <a:extLst>
              <a:ext uri="{FF2B5EF4-FFF2-40B4-BE49-F238E27FC236}">
                <a16:creationId xmlns:a16="http://schemas.microsoft.com/office/drawing/2014/main" id="{CE3E7606-C7E4-015E-A8B8-435CA2CDBF3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88268" y="1571625"/>
            <a:ext cx="2319999" cy="3042796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4" name="Tijdelijke aanduiding voor grafiek 7">
            <a:extLst>
              <a:ext uri="{FF2B5EF4-FFF2-40B4-BE49-F238E27FC236}">
                <a16:creationId xmlns:a16="http://schemas.microsoft.com/office/drawing/2014/main" id="{22A8E755-A50D-C8D0-0C6C-CE20CC9130BD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35277" y="1571625"/>
            <a:ext cx="2319999" cy="3042793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50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160000" cy="57150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de-de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07773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F0AF1D-4293-FFC3-0269-6C084D20A3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864E1A-68D5-36FA-F749-DCDD08B45E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497917" cy="5715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31BE3B-3339-E60F-58A0-E9A7C18EFE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7917" cy="5715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A6D1211-3D2F-2BD3-9363-731FEAE04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1666194"/>
            <a:ext cx="2626551" cy="1887312"/>
          </a:xfrm>
        </p:spPr>
        <p:txBody>
          <a:bodyPr rtlCol="0"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Welkom!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F7B0E9A-1A61-FE42-7CF3-6BF1639B19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76800" y="48600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21749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2F3418E7-82E7-CBC3-EEC6-7A20B117DF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B35975-9538-B5A7-8AAF-31FF8A26D3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7917" cy="5715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E5045861-8327-1DC6-EB38-5C6FD3E8D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1666194"/>
            <a:ext cx="2626551" cy="1887312"/>
          </a:xfrm>
        </p:spPr>
        <p:txBody>
          <a:bodyPr rtlCol="0"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Agenda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C7FFDA6-9886-B69F-2730-A0E761F8C4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76800" y="48600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5233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indoor, mirror&#10;&#10;Description automatically generated">
            <a:extLst>
              <a:ext uri="{FF2B5EF4-FFF2-40B4-BE49-F238E27FC236}">
                <a16:creationId xmlns:a16="http://schemas.microsoft.com/office/drawing/2014/main" id="{E1A8B675-062C-CE65-FF37-F5B2A12EE4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DE2E2-4AF9-B045-8F0E-EAF5A244EA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7917" cy="5715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532994-B87F-DBFD-6A02-6190B6447F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1666194"/>
            <a:ext cx="2757552" cy="1887312"/>
          </a:xfrm>
        </p:spPr>
        <p:txBody>
          <a:bodyPr rtlCol="0"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Vragen</a:t>
            </a:r>
            <a:br>
              <a:rPr lang="en-BE"/>
            </a:br>
            <a:r>
              <a:rPr lang="de-de"/>
              <a:t>staat vrij!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8D1C190-2396-8BA6-07C7-E8781F80AE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76800" y="48600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6515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d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at the camera&#10;&#10;Description automatically generated with low confidence">
            <a:extLst>
              <a:ext uri="{FF2B5EF4-FFF2-40B4-BE49-F238E27FC236}">
                <a16:creationId xmlns:a16="http://schemas.microsoft.com/office/drawing/2014/main" id="{E50DE87F-C3CE-9768-5520-F46EE4F41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6FDB0E-3137-CB8C-6485-ECAF64900A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194301" cy="5715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03A5F2-8EA2-87BC-7AFC-6FA288F189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94301" cy="5715000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6B6BA597-17B2-580C-5ABA-6623FE8EC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2294058"/>
            <a:ext cx="2626551" cy="631583"/>
          </a:xfrm>
        </p:spPr>
        <p:txBody>
          <a:bodyPr lIns="0" rtlCol="0" anchor="ctr">
            <a:spAutoFit/>
          </a:bodyPr>
          <a:lstStyle>
            <a:lvl1pPr>
              <a:defRPr sz="48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Bedankt!</a:t>
            </a:r>
            <a:endParaRPr lang="en-GB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F16DCD-724A-1E27-CFB6-548B535FB4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76800" y="48600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31249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7904006" y="5843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en-GB" sz="1800" noProof="0">
              <a:solidFill>
                <a:srgbClr val="003366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431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3C796-0A44-D6D4-18B6-747744C8C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41495-EE27-1049-C102-BADB632E4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de-de"/>
              <a:t>Click to edit Master text styles</a:t>
            </a:r>
          </a:p>
          <a:p>
            <a:pPr lvl="1" rtl="0"/>
            <a:r>
              <a:rPr lang="de-de"/>
              <a:t>Second level</a:t>
            </a:r>
          </a:p>
          <a:p>
            <a:pPr lvl="2" rtl="0"/>
            <a:r>
              <a:rPr lang="de-de"/>
              <a:t>Third level</a:t>
            </a:r>
          </a:p>
          <a:p>
            <a:pPr lvl="3" rtl="0"/>
            <a:r>
              <a:rPr lang="de-de"/>
              <a:t>Fourth level</a:t>
            </a:r>
          </a:p>
          <a:p>
            <a:pPr lvl="4" rtl="0"/>
            <a:r>
              <a:rPr lang="de-de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F1C11-0D46-5E4D-02D4-2D053105B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DC5DA2-6AE7-914B-97DA-6AD3B94B8FE8}" type="datetimeFigureOut">
              <a:rPr lang="en-BE" smtClean="0"/>
              <a:t>28/02/2025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5DC75-7ED2-867E-6F0C-92A51AFDA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5B299-1901-5B50-EC52-2095D126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5D907D-1081-A740-B7C9-47BA2E93716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43093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creen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4DE06E-F28A-88A1-4CC4-FFC4416F75F6}"/>
              </a:ext>
            </a:extLst>
          </p:cNvPr>
          <p:cNvSpPr/>
          <p:nvPr userDrawn="1"/>
        </p:nvSpPr>
        <p:spPr>
          <a:xfrm>
            <a:off x="0" y="0"/>
            <a:ext cx="10160000" cy="5715000"/>
          </a:xfrm>
          <a:prstGeom prst="rect">
            <a:avLst/>
          </a:prstGeom>
          <a:solidFill>
            <a:srgbClr val="009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BE" sz="1400" err="1"/>
          </a:p>
        </p:txBody>
      </p:sp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1343663" y="2442591"/>
            <a:ext cx="7257058" cy="421077"/>
          </a:xfrm>
        </p:spPr>
        <p:txBody>
          <a:bodyPr rtlCol="0" anchor="b" anchorCtr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358197" y="2981328"/>
            <a:ext cx="7242528" cy="338554"/>
          </a:xfrm>
        </p:spPr>
        <p:txBody>
          <a:bodyPr lIns="0" rtlCol="0">
            <a:spAutoFit/>
          </a:bodyPr>
          <a:lstStyle>
            <a:lvl1pPr marL="0" indent="0">
              <a:spcAft>
                <a:spcPts val="0"/>
              </a:spcAft>
              <a:buNone/>
              <a:defRPr sz="1600" b="1" i="0">
                <a:solidFill>
                  <a:srgbClr val="0D2A50"/>
                </a:solidFill>
                <a:latin typeface="Gilroy Bold" pitchFamily="2" charset="77"/>
                <a:cs typeface="Verdana"/>
              </a:defRPr>
            </a:lvl1pPr>
            <a:lvl2pPr marL="269872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2pPr>
            <a:lvl3pPr marL="538158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3pPr>
            <a:lvl4pPr marL="719130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4pPr>
            <a:lvl5pPr marL="985829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BBD7120-1E71-5D31-62F5-7E9E06D4CB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8000" y="48636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12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456">
          <p15:clr>
            <a:srgbClr val="FBAE40"/>
          </p15:clr>
        </p15:guide>
        <p15:guide id="2" pos="3200">
          <p15:clr>
            <a:srgbClr val="FBAE40"/>
          </p15:clr>
        </p15:guide>
        <p15:guide id="3" pos="331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creen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1343663" y="1543397"/>
            <a:ext cx="7257058" cy="1225021"/>
          </a:xfrm>
        </p:spPr>
        <p:txBody>
          <a:bodyPr rtlCol="0" anchor="b" anchorCtr="0"/>
          <a:lstStyle>
            <a:lvl1pPr>
              <a:defRPr sz="3200">
                <a:solidFill>
                  <a:srgbClr val="0C294F"/>
                </a:solidFill>
              </a:defRPr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58197" y="2886078"/>
            <a:ext cx="7242528" cy="1655763"/>
          </a:xfrm>
        </p:spPr>
        <p:txBody>
          <a:bodyPr lIns="0" rtlCol="0"/>
          <a:lstStyle>
            <a:lvl1pPr marL="0" indent="0">
              <a:spcAft>
                <a:spcPts val="0"/>
              </a:spcAft>
              <a:buNone/>
              <a:defRPr sz="1600" b="1" i="0" baseline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  <a:lvl2pPr marL="269872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2pPr>
            <a:lvl3pPr marL="538158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3pPr>
            <a:lvl4pPr marL="719130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4pPr>
            <a:lvl5pPr marL="985829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5pPr>
          </a:lstStyle>
          <a:p>
            <a:pPr lvl="0" rtl="0"/>
            <a:r>
              <a:rPr lang="de-de" noProof="0"/>
              <a:t>Naam van de spreker(s)</a:t>
            </a:r>
          </a:p>
        </p:txBody>
      </p:sp>
    </p:spTree>
    <p:extLst>
      <p:ext uri="{BB962C8B-B14F-4D97-AF65-F5344CB8AC3E}">
        <p14:creationId xmlns:p14="http://schemas.microsoft.com/office/powerpoint/2010/main" val="249870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B67787-4A81-914B-959D-B9BB7A9B2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D0FB8FD5-DF1A-358D-84A4-B9D2FE03C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" y="504000"/>
            <a:ext cx="8096723" cy="368434"/>
          </a:xfrm>
        </p:spPr>
        <p:txBody>
          <a:bodyPr lIns="0" rtlCol="0">
            <a:no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Content</a:t>
            </a:r>
            <a:endParaRPr lang="en-GB" noProof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2B47D3AA-2274-6A97-D7F5-9DBADA42BADC}"/>
              </a:ext>
            </a:extLst>
          </p:cNvPr>
          <p:cNvSpPr>
            <a:spLocks noGrp="1"/>
          </p:cNvSpPr>
          <p:nvPr>
            <p:ph idx="10"/>
          </p:nvPr>
        </p:nvSpPr>
        <p:spPr bwMode="gray">
          <a:xfrm>
            <a:off x="950805" y="1512236"/>
            <a:ext cx="7649918" cy="3410638"/>
          </a:xfrm>
        </p:spPr>
        <p:txBody>
          <a:bodyPr rtlCol="0"/>
          <a:lstStyle>
            <a:lvl1pPr marL="228600" indent="-228600">
              <a:lnSpc>
                <a:spcPct val="100000"/>
              </a:lnSpc>
              <a:spcAft>
                <a:spcPts val="1800"/>
              </a:spcAft>
              <a:buClr>
                <a:srgbClr val="0096DC"/>
              </a:buClr>
              <a:buFont typeface="+mj-lt"/>
              <a:buAutoNum type="arabicPeriod"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67189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1788316" y="2443029"/>
            <a:ext cx="6928986" cy="1564036"/>
          </a:xfrm>
        </p:spPr>
        <p:txBody>
          <a:bodyPr rtlCol="0" anchor="t" anchorCtr="0"/>
          <a:lstStyle>
            <a:lvl1pPr>
              <a:defRPr sz="2800" b="0">
                <a:solidFill>
                  <a:srgbClr val="003366"/>
                </a:solidFill>
              </a:defRPr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071092A-C51B-3E40-A8DB-8A7FEB60DAC1}"/>
              </a:ext>
            </a:extLst>
          </p:cNvPr>
          <p:cNvSpPr/>
          <p:nvPr userDrawn="1"/>
        </p:nvSpPr>
        <p:spPr>
          <a:xfrm>
            <a:off x="959841" y="2315017"/>
            <a:ext cx="558618" cy="558618"/>
          </a:xfrm>
          <a:prstGeom prst="ellipse">
            <a:avLst/>
          </a:prstGeom>
          <a:solidFill>
            <a:srgbClr val="0096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BE" sz="1400" err="1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51C78A-799E-5E41-8F39-A4A0FABE06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959841" y="2272799"/>
            <a:ext cx="558618" cy="649287"/>
          </a:xfrm>
          <a:noFill/>
        </p:spPr>
        <p:txBody>
          <a:bodyPr rtlCol="0"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Gilroy Bold" pitchFamily="2" charset="77"/>
                <a:cs typeface="Verdana"/>
              </a:defRPr>
            </a:lvl1pPr>
            <a:lvl2pPr marL="269872" indent="0">
              <a:buNone/>
              <a:defRPr sz="1400"/>
            </a:lvl2pPr>
            <a:lvl3pPr marL="538158" indent="0">
              <a:buNone/>
              <a:defRPr sz="1200"/>
            </a:lvl3pPr>
            <a:lvl4pPr marL="719131" indent="0">
              <a:buNone/>
              <a:defRPr sz="1050"/>
            </a:lvl4pPr>
            <a:lvl5pPr marL="985829" indent="0">
              <a:buNone/>
              <a:defRPr sz="1050"/>
            </a:lvl5pPr>
          </a:lstStyle>
          <a:p>
            <a:pPr lvl="0" rtl="0"/>
            <a:r>
              <a:rPr lang="de-de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0542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000" y="504000"/>
            <a:ext cx="8096723" cy="368434"/>
          </a:xfrm>
        </p:spPr>
        <p:txBody>
          <a:bodyPr lIns="0" rtlCol="0">
            <a:no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4" name="Tekstvak 3"/>
          <p:cNvSpPr txBox="1"/>
          <p:nvPr/>
        </p:nvSpPr>
        <p:spPr>
          <a:xfrm>
            <a:off x="7904006" y="5843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en-GB" sz="1800" noProof="0">
              <a:solidFill>
                <a:srgbClr val="003366"/>
              </a:solidFill>
              <a:latin typeface="Calibri"/>
              <a:cs typeface="Calibri"/>
            </a:endParaRPr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 bwMode="gray">
          <a:xfrm>
            <a:off x="950805" y="1512236"/>
            <a:ext cx="7649918" cy="3410638"/>
          </a:xfrm>
        </p:spPr>
        <p:txBody>
          <a:bodyPr rtlCol="0"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9B9901E-1E6D-7D69-34EF-A45BF4F90BAF}"/>
              </a:ext>
            </a:extLst>
          </p:cNvPr>
          <p:cNvSpPr txBox="1">
            <a:spLocks/>
          </p:cNvSpPr>
          <p:nvPr userDrawn="1"/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600" b="1" i="0" kern="1200">
                <a:solidFill>
                  <a:srgbClr val="0096DC"/>
                </a:solidFill>
                <a:latin typeface="Gilroy Bold" pitchFamily="2" charset="77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3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9A825C6D-480A-DA40-9E17-203DDF53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08EE45E-DC1E-BB4B-AD14-2263433398FF}"/>
              </a:ext>
            </a:extLst>
          </p:cNvPr>
          <p:cNvSpPr>
            <a:spLocks noGrp="1"/>
          </p:cNvSpPr>
          <p:nvPr>
            <p:ph idx="10"/>
          </p:nvPr>
        </p:nvSpPr>
        <p:spPr bwMode="gray">
          <a:xfrm>
            <a:off x="950805" y="1512236"/>
            <a:ext cx="3648196" cy="3410638"/>
          </a:xfrm>
        </p:spPr>
        <p:txBody>
          <a:bodyPr rtlCol="0"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B997149-C787-924E-B314-9DBAA07FD9F0}"/>
              </a:ext>
            </a:extLst>
          </p:cNvPr>
          <p:cNvSpPr>
            <a:spLocks noGrp="1"/>
          </p:cNvSpPr>
          <p:nvPr>
            <p:ph idx="11"/>
          </p:nvPr>
        </p:nvSpPr>
        <p:spPr bwMode="gray">
          <a:xfrm>
            <a:off x="4947584" y="1512236"/>
            <a:ext cx="3648196" cy="3410638"/>
          </a:xfrm>
        </p:spPr>
        <p:txBody>
          <a:bodyPr rtlCol="0"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5BFB1EA-B6DB-134D-8E89-6BA32028A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6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37EBAF5B-D86B-6F42-9266-8625CC28AF74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953060" y="2082484"/>
            <a:ext cx="7649596" cy="2840354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532555AF-3A0F-3D44-9401-81E7533DB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1CCBC89D-3CC4-A94A-AA95-1EE292E03C56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953060" y="1403034"/>
            <a:ext cx="7649596" cy="603250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283DD39A-42E6-0F60-3B43-DA143BD5C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6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inhoud 2"/>
          <p:cNvSpPr>
            <a:spLocks noGrp="1"/>
          </p:cNvSpPr>
          <p:nvPr>
            <p:ph sz="half" idx="1"/>
          </p:nvPr>
        </p:nvSpPr>
        <p:spPr bwMode="gray">
          <a:xfrm>
            <a:off x="953060" y="2082484"/>
            <a:ext cx="3679200" cy="2840354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1" name="Tijdelijke aanduiding voor inhoud 3"/>
          <p:cNvSpPr>
            <a:spLocks noGrp="1"/>
          </p:cNvSpPr>
          <p:nvPr>
            <p:ph sz="half" idx="2"/>
          </p:nvPr>
        </p:nvSpPr>
        <p:spPr bwMode="gray">
          <a:xfrm>
            <a:off x="4916768" y="2082484"/>
            <a:ext cx="3679013" cy="2840353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 marL="538158" indent="0">
              <a:lnSpc>
                <a:spcPct val="90000"/>
              </a:lnSpc>
              <a:buNone/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87DEC94-900C-8145-A161-CEDD7FFD2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D163F958-E6E4-4894-B143-74252074C2FF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953060" y="1403034"/>
            <a:ext cx="7649596" cy="603250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19223F58-53CB-8AC1-79A7-318B98029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4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Subtitles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0A705C0F-6DA8-A443-941E-53AC6E9AE994}"/>
              </a:ext>
            </a:extLst>
          </p:cNvPr>
          <p:cNvSpPr>
            <a:spLocks noGrp="1"/>
          </p:cNvSpPr>
          <p:nvPr>
            <p:ph sz="half" idx="14"/>
          </p:nvPr>
        </p:nvSpPr>
        <p:spPr bwMode="gray">
          <a:xfrm>
            <a:off x="953060" y="2082484"/>
            <a:ext cx="3679200" cy="2840354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7" name="Tijdelijke aanduiding voor inhoud 3">
            <a:extLst>
              <a:ext uri="{FF2B5EF4-FFF2-40B4-BE49-F238E27FC236}">
                <a16:creationId xmlns:a16="http://schemas.microsoft.com/office/drawing/2014/main" id="{61D08B5F-6446-AD42-806A-6BD31E007EB7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916768" y="2082484"/>
            <a:ext cx="3679013" cy="2840353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 marL="538158" indent="0">
              <a:lnSpc>
                <a:spcPct val="90000"/>
              </a:lnSpc>
              <a:buNone/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B45A4B67-53E2-0C64-6531-AA53360F1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6BBADE96-6387-66E0-0321-E674106C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2BA44D7-0FA1-D854-5F3F-E0310DBCE692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953060" y="1403034"/>
            <a:ext cx="3679200" cy="603250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237DA61-F41A-85BB-C799-41BC52A79C23}"/>
              </a:ext>
            </a:extLst>
          </p:cNvPr>
          <p:cNvSpPr>
            <a:spLocks noGrp="1"/>
          </p:cNvSpPr>
          <p:nvPr>
            <p:ph sz="half" idx="15"/>
          </p:nvPr>
        </p:nvSpPr>
        <p:spPr bwMode="gray">
          <a:xfrm>
            <a:off x="4914788" y="1403034"/>
            <a:ext cx="3679200" cy="603250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096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 bwMode="gray">
          <a:xfrm>
            <a:off x="1234652" y="4084248"/>
            <a:ext cx="2320779" cy="524545"/>
          </a:xfrm>
        </p:spPr>
        <p:txBody>
          <a:bodyPr rtlCol="0"/>
          <a:lstStyle>
            <a:lvl1pPr marL="0" indent="0" algn="ctr">
              <a:buNone/>
              <a:defRPr sz="1200" b="0" i="0">
                <a:solidFill>
                  <a:srgbClr val="003366"/>
                </a:solidFill>
                <a:latin typeface="Gilroy Medium" pitchFamily="2" charset="77"/>
                <a:cs typeface="Verdana"/>
              </a:defRPr>
            </a:lvl1pPr>
            <a:lvl2pPr marL="261935" indent="0" algn="ctr">
              <a:buNone/>
              <a:defRPr sz="1200">
                <a:solidFill>
                  <a:srgbClr val="4D4D4D"/>
                </a:solidFill>
              </a:defRPr>
            </a:lvl2pPr>
            <a:lvl3pPr marL="538157" indent="0" algn="ctr">
              <a:buNone/>
              <a:defRPr sz="1100">
                <a:solidFill>
                  <a:srgbClr val="4D4D4D"/>
                </a:solidFill>
              </a:defRPr>
            </a:lvl3pPr>
            <a:lvl4pPr marL="717543" indent="0" algn="ctr">
              <a:buNone/>
              <a:defRPr sz="1050">
                <a:solidFill>
                  <a:srgbClr val="4D4D4D"/>
                </a:solidFill>
              </a:defRPr>
            </a:lvl4pPr>
            <a:lvl5pPr marL="979477" indent="0" algn="ctr">
              <a:buNone/>
              <a:defRPr sz="1050">
                <a:solidFill>
                  <a:srgbClr val="4D4D4D"/>
                </a:solidFill>
              </a:defRPr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2" name="Tijdelijke aanduiding voor tekst 10"/>
          <p:cNvSpPr>
            <a:spLocks noGrp="1"/>
          </p:cNvSpPr>
          <p:nvPr>
            <p:ph type="body" sz="quarter" idx="17"/>
          </p:nvPr>
        </p:nvSpPr>
        <p:spPr bwMode="gray">
          <a:xfrm>
            <a:off x="3920729" y="4079289"/>
            <a:ext cx="2322000" cy="524545"/>
          </a:xfrm>
        </p:spPr>
        <p:txBody>
          <a:bodyPr rtlCol="0"/>
          <a:lstStyle>
            <a:lvl1pPr marL="0" indent="0" algn="ctr">
              <a:buNone/>
              <a:defRPr sz="1200" b="0" i="0">
                <a:solidFill>
                  <a:srgbClr val="003366"/>
                </a:solidFill>
                <a:latin typeface="Gilroy Medium" pitchFamily="2" charset="77"/>
                <a:cs typeface="Verdana"/>
              </a:defRPr>
            </a:lvl1pPr>
            <a:lvl2pPr marL="261935" indent="0" algn="ctr">
              <a:buNone/>
              <a:defRPr sz="1200">
                <a:solidFill>
                  <a:srgbClr val="4D4D4D"/>
                </a:solidFill>
              </a:defRPr>
            </a:lvl2pPr>
            <a:lvl3pPr marL="538157" indent="0" algn="ctr">
              <a:buNone/>
              <a:defRPr sz="1100">
                <a:solidFill>
                  <a:srgbClr val="4D4D4D"/>
                </a:solidFill>
              </a:defRPr>
            </a:lvl3pPr>
            <a:lvl4pPr marL="717543" indent="0" algn="ctr">
              <a:buNone/>
              <a:defRPr sz="1050">
                <a:solidFill>
                  <a:srgbClr val="4D4D4D"/>
                </a:solidFill>
              </a:defRPr>
            </a:lvl4pPr>
            <a:lvl5pPr marL="979477" indent="0" algn="ctr">
              <a:buNone/>
              <a:defRPr sz="1050">
                <a:solidFill>
                  <a:srgbClr val="4D4D4D"/>
                </a:solidFill>
              </a:defRPr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3" name="Tijdelijke aanduiding voor tekst 10"/>
          <p:cNvSpPr>
            <a:spLocks noGrp="1"/>
          </p:cNvSpPr>
          <p:nvPr>
            <p:ph type="body" sz="quarter" idx="18"/>
          </p:nvPr>
        </p:nvSpPr>
        <p:spPr bwMode="gray">
          <a:xfrm>
            <a:off x="6603350" y="4081170"/>
            <a:ext cx="2322000" cy="524545"/>
          </a:xfrm>
        </p:spPr>
        <p:txBody>
          <a:bodyPr rtlCol="0"/>
          <a:lstStyle>
            <a:lvl1pPr marL="0" indent="0" algn="ctr">
              <a:buNone/>
              <a:defRPr sz="1200" b="0" i="0">
                <a:solidFill>
                  <a:srgbClr val="003366"/>
                </a:solidFill>
                <a:latin typeface="Gilroy Medium" pitchFamily="2" charset="77"/>
                <a:cs typeface="Verdana"/>
              </a:defRPr>
            </a:lvl1pPr>
            <a:lvl2pPr marL="261935" indent="0" algn="ctr">
              <a:buNone/>
              <a:defRPr sz="1200">
                <a:solidFill>
                  <a:srgbClr val="4D4D4D"/>
                </a:solidFill>
              </a:defRPr>
            </a:lvl2pPr>
            <a:lvl3pPr marL="538157" indent="0" algn="ctr">
              <a:buNone/>
              <a:defRPr sz="1100">
                <a:solidFill>
                  <a:srgbClr val="4D4D4D"/>
                </a:solidFill>
              </a:defRPr>
            </a:lvl3pPr>
            <a:lvl4pPr marL="717543" indent="0" algn="ctr">
              <a:buNone/>
              <a:defRPr sz="1050">
                <a:solidFill>
                  <a:srgbClr val="4D4D4D"/>
                </a:solidFill>
              </a:defRPr>
            </a:lvl4pPr>
            <a:lvl5pPr marL="979477" indent="0" algn="ctr">
              <a:buNone/>
              <a:defRPr sz="1050">
                <a:solidFill>
                  <a:srgbClr val="4D4D4D"/>
                </a:solidFill>
              </a:defRPr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9"/>
          </p:nvPr>
        </p:nvSpPr>
        <p:spPr>
          <a:xfrm>
            <a:off x="1234650" y="1600994"/>
            <a:ext cx="2322000" cy="2328266"/>
          </a:xfrm>
        </p:spPr>
        <p:txBody>
          <a:bodyPr lIns="720000" rIns="720000" rtlCol="0" anchor="ctr"/>
          <a:lstStyle>
            <a:lvl1pPr marL="0" indent="0" algn="ctr">
              <a:buNone/>
              <a:defRPr sz="1000" b="0" i="0">
                <a:latin typeface="Gilroy Medium" pitchFamily="2" charset="77"/>
                <a:cs typeface="Verdana"/>
              </a:defRPr>
            </a:lvl1pPr>
          </a:lstStyle>
          <a:p>
            <a:pPr rtl="0"/>
            <a:r>
              <a:rPr lang="de-de"/>
              <a:t>Click icon to add picture</a:t>
            </a:r>
            <a:endParaRPr lang="fr-FR"/>
          </a:p>
        </p:txBody>
      </p:sp>
      <p:sp>
        <p:nvSpPr>
          <p:cNvPr id="15" name="Tijdelijke aanduiding voor afbeelding 3"/>
          <p:cNvSpPr>
            <a:spLocks noGrp="1"/>
          </p:cNvSpPr>
          <p:nvPr>
            <p:ph type="pic" sz="quarter" idx="20"/>
          </p:nvPr>
        </p:nvSpPr>
        <p:spPr>
          <a:xfrm>
            <a:off x="3920729" y="1596034"/>
            <a:ext cx="2322000" cy="2328266"/>
          </a:xfrm>
        </p:spPr>
        <p:txBody>
          <a:bodyPr lIns="720000" rIns="720000" rtlCol="0" anchor="ctr"/>
          <a:lstStyle>
            <a:lvl1pPr marL="0" indent="0" algn="ctr">
              <a:buNone/>
              <a:defRPr sz="1000" b="0" i="0">
                <a:latin typeface="Gilroy Medium" pitchFamily="2" charset="77"/>
                <a:cs typeface="Verdana"/>
              </a:defRPr>
            </a:lvl1pPr>
          </a:lstStyle>
          <a:p>
            <a:pPr rtl="0"/>
            <a:r>
              <a:rPr lang="de-de"/>
              <a:t>Click icon to add picture</a:t>
            </a:r>
            <a:endParaRPr lang="fr-FR"/>
          </a:p>
        </p:txBody>
      </p:sp>
      <p:sp>
        <p:nvSpPr>
          <p:cNvPr id="16" name="Tijdelijke aanduiding voor afbeelding 3"/>
          <p:cNvSpPr>
            <a:spLocks noGrp="1"/>
          </p:cNvSpPr>
          <p:nvPr>
            <p:ph type="pic" sz="quarter" idx="21"/>
          </p:nvPr>
        </p:nvSpPr>
        <p:spPr>
          <a:xfrm>
            <a:off x="6603350" y="1597914"/>
            <a:ext cx="2322000" cy="2328266"/>
          </a:xfrm>
        </p:spPr>
        <p:txBody>
          <a:bodyPr lIns="720000" rIns="720000" rtlCol="0" anchor="ctr"/>
          <a:lstStyle>
            <a:lvl1pPr marL="0" indent="0" algn="ctr">
              <a:buNone/>
              <a:defRPr sz="1000" b="0" i="0">
                <a:latin typeface="Gilroy Medium" pitchFamily="2" charset="77"/>
                <a:cs typeface="Verdana"/>
              </a:defRPr>
            </a:lvl1pPr>
          </a:lstStyle>
          <a:p>
            <a:pPr rtl="0"/>
            <a:r>
              <a:rPr lang="de-de"/>
              <a:t>Click icon to add picture</a:t>
            </a:r>
            <a:endParaRPr lang="fr-FR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186DA89-707B-364D-9224-86EED170A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1AC3FEAE-207F-1637-6BDD-6882F7B8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9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3"/>
          <p:cNvSpPr>
            <a:spLocks noGrp="1"/>
          </p:cNvSpPr>
          <p:nvPr>
            <p:ph type="pic" sz="quarter" idx="19"/>
          </p:nvPr>
        </p:nvSpPr>
        <p:spPr>
          <a:xfrm>
            <a:off x="0" y="-1"/>
            <a:ext cx="10160000" cy="4405035"/>
          </a:xfrm>
        </p:spPr>
        <p:txBody>
          <a:bodyPr lIns="1440000" rIns="1440000" rtlCol="0" anchor="ctr"/>
          <a:lstStyle>
            <a:lvl1pPr marL="0" indent="0" algn="ctr">
              <a:buNone/>
              <a:defRPr sz="1200">
                <a:solidFill>
                  <a:srgbClr val="003366"/>
                </a:solidFill>
                <a:latin typeface="Verdana"/>
                <a:cs typeface="Verdana"/>
              </a:defRPr>
            </a:lvl1pPr>
          </a:lstStyle>
          <a:p>
            <a:pPr rtl="0"/>
            <a:r>
              <a:rPr lang="de-de"/>
              <a:t>Click icon to add picture</a:t>
            </a:r>
            <a:endParaRPr lang="fr-FR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A26DAFEF-1DCB-958E-1985-9C490DDEC18D}"/>
              </a:ext>
            </a:extLst>
          </p:cNvPr>
          <p:cNvSpPr>
            <a:spLocks noGrp="1"/>
          </p:cNvSpPr>
          <p:nvPr>
            <p:ph sz="half" idx="20"/>
          </p:nvPr>
        </p:nvSpPr>
        <p:spPr bwMode="gray">
          <a:xfrm>
            <a:off x="1177858" y="4612752"/>
            <a:ext cx="7200000" cy="603250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A76998D-BEA4-46EE-DC5F-44912F234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8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6951AC7-105E-4C4F-B21F-244081E732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9999" y="0"/>
            <a:ext cx="3960000" cy="5715000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picture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7904006" y="5843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en-GB" sz="1800" noProof="0">
              <a:solidFill>
                <a:srgbClr val="003366"/>
              </a:solidFill>
              <a:latin typeface="Calibri"/>
              <a:cs typeface="Calibri"/>
            </a:endParaRP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17C1A40D-19AD-6044-A31D-E779CE0B26D5}"/>
              </a:ext>
            </a:extLst>
          </p:cNvPr>
          <p:cNvSpPr>
            <a:spLocks noGrp="1"/>
          </p:cNvSpPr>
          <p:nvPr>
            <p:ph idx="11"/>
          </p:nvPr>
        </p:nvSpPr>
        <p:spPr bwMode="gray">
          <a:xfrm>
            <a:off x="950805" y="1512236"/>
            <a:ext cx="3999998" cy="3410638"/>
          </a:xfrm>
        </p:spPr>
        <p:txBody>
          <a:bodyPr rtlCol="0"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843E394-03BC-769C-07AB-6C2073F4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4973683" cy="368434"/>
          </a:xfrm>
        </p:spPr>
        <p:txBody>
          <a:bodyPr wrap="square"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EB72D4DE-8BB3-4026-BA81-7BE00CD68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9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Graph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 bwMode="gray">
          <a:xfrm>
            <a:off x="5172489" y="1512236"/>
            <a:ext cx="3428234" cy="3410638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Click to edit Master text styles</a:t>
            </a:r>
          </a:p>
        </p:txBody>
      </p:sp>
      <p:sp>
        <p:nvSpPr>
          <p:cNvPr id="9" name="Tijdelijke aanduiding voor grafiek 7"/>
          <p:cNvSpPr>
            <a:spLocks noGrp="1"/>
          </p:cNvSpPr>
          <p:nvPr>
            <p:ph type="chart" sz="quarter" idx="11"/>
          </p:nvPr>
        </p:nvSpPr>
        <p:spPr>
          <a:xfrm>
            <a:off x="950805" y="1512236"/>
            <a:ext cx="4037324" cy="3410638"/>
          </a:xfrm>
        </p:spPr>
        <p:txBody>
          <a:bodyPr lIns="1080000" rIns="1080000" rtlCol="0" anchor="ctr"/>
          <a:lstStyle>
            <a:lvl1pPr marL="0" indent="0" algn="ctr">
              <a:buNone/>
              <a:defRPr sz="1400" b="0" i="0">
                <a:solidFill>
                  <a:srgbClr val="0D2A50"/>
                </a:solidFill>
                <a:latin typeface="Gilroy Medium" pitchFamily="2" charset="77"/>
              </a:defRPr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66A9DFC6-4766-5C41-80CC-B66E82D7A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573DD066-2F93-9BB6-ED31-C15D7DB5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857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grafiek 7"/>
          <p:cNvSpPr>
            <a:spLocks noGrp="1"/>
          </p:cNvSpPr>
          <p:nvPr>
            <p:ph type="chart" sz="quarter" idx="14"/>
          </p:nvPr>
        </p:nvSpPr>
        <p:spPr>
          <a:xfrm>
            <a:off x="5311623" y="1512241"/>
            <a:ext cx="3097542" cy="1619999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11" name="Tijdelijke aanduiding voor grafiek 7"/>
          <p:cNvSpPr>
            <a:spLocks noGrp="1"/>
          </p:cNvSpPr>
          <p:nvPr>
            <p:ph type="chart" sz="quarter" idx="11"/>
          </p:nvPr>
        </p:nvSpPr>
        <p:spPr>
          <a:xfrm>
            <a:off x="1143706" y="1512236"/>
            <a:ext cx="4037324" cy="3337310"/>
          </a:xfrm>
        </p:spPr>
        <p:txBody>
          <a:bodyPr lIns="1080000" rIns="1080000"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17" name="Tijdelijke aanduiding voor grafiek 7"/>
          <p:cNvSpPr>
            <a:spLocks noGrp="1"/>
          </p:cNvSpPr>
          <p:nvPr>
            <p:ph type="chart" sz="quarter" idx="15"/>
          </p:nvPr>
        </p:nvSpPr>
        <p:spPr>
          <a:xfrm>
            <a:off x="5314433" y="3228564"/>
            <a:ext cx="3097542" cy="1620000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A27800B0-2487-6045-8D72-B259B052B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20189B8-7333-8B31-050C-111F2D4EA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0759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Graphs in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grafiek 7"/>
          <p:cNvSpPr>
            <a:spLocks noGrp="1"/>
          </p:cNvSpPr>
          <p:nvPr>
            <p:ph type="chart" sz="quarter" idx="14"/>
          </p:nvPr>
        </p:nvSpPr>
        <p:spPr>
          <a:xfrm>
            <a:off x="3616238" y="1571628"/>
            <a:ext cx="2320000" cy="3351213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12" name="Tijdelijke aanduiding voor grafiek 7"/>
          <p:cNvSpPr>
            <a:spLocks noGrp="1"/>
          </p:cNvSpPr>
          <p:nvPr>
            <p:ph type="chart" sz="quarter" idx="15"/>
          </p:nvPr>
        </p:nvSpPr>
        <p:spPr>
          <a:xfrm>
            <a:off x="6288268" y="1571625"/>
            <a:ext cx="2319999" cy="3352634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13" name="Tijdelijke aanduiding voor grafiek 7"/>
          <p:cNvSpPr>
            <a:spLocks noGrp="1"/>
          </p:cNvSpPr>
          <p:nvPr>
            <p:ph type="chart" sz="quarter" idx="13"/>
          </p:nvPr>
        </p:nvSpPr>
        <p:spPr>
          <a:xfrm>
            <a:off x="935277" y="1571625"/>
            <a:ext cx="2319999" cy="3349792"/>
          </a:xfrm>
        </p:spPr>
        <p:txBody>
          <a:bodyPr lIns="720000" rIns="720000"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de-de"/>
              <a:t>Click icon to add chart</a:t>
            </a:r>
            <a:endParaRPr lang="fr-FR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B134754B-30B2-744B-854E-B287D2FC7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D3762B7-5DD7-C97D-47C3-15C88C12C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 rtlCol="0">
            <a:spAutoFit/>
          </a:bodyPr>
          <a:lstStyle>
            <a:lvl1pPr>
              <a:defRPr baseline="0"/>
            </a:lvl1pPr>
          </a:lstStyle>
          <a:p>
            <a:pPr rtl="0"/>
            <a:r>
              <a:rPr lang="de-de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7799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160000" cy="57150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de-de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205837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F0AF1D-4293-FFC3-0269-6C084D20A3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864E1A-68D5-36FA-F749-DCDD08B45E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497917" cy="5715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31BE3B-3339-E60F-58A0-E9A7C18EFE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61000" cy="5715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A6D1211-3D2F-2BD3-9363-731FEAE04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1666194"/>
            <a:ext cx="2626551" cy="1887312"/>
          </a:xfrm>
        </p:spPr>
        <p:txBody>
          <a:bodyPr rtlCol="0"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Welkom!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6300249-2F27-A175-D0EB-45B8ED3B5F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8000" y="48636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80805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2F3418E7-82E7-CBC3-EEC6-7A20B117DF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B35975-9538-B5A7-8AAF-31FF8A26D3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7917" cy="5715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E5045861-8327-1DC6-EB38-5C6FD3E8D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1666194"/>
            <a:ext cx="2626551" cy="1887312"/>
          </a:xfrm>
        </p:spPr>
        <p:txBody>
          <a:bodyPr rtlCol="0"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Agenda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ACA4426-537B-80B3-433D-73AA4E2F63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8000" y="48636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20746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indoor, mirror&#10;&#10;Description automatically generated">
            <a:extLst>
              <a:ext uri="{FF2B5EF4-FFF2-40B4-BE49-F238E27FC236}">
                <a16:creationId xmlns:a16="http://schemas.microsoft.com/office/drawing/2014/main" id="{E1A8B675-062C-CE65-FF37-F5B2A12EE4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DE2E2-4AF9-B045-8F0E-EAF5A244EA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7917" cy="5715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532994-B87F-DBFD-6A02-6190B6447F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1666194"/>
            <a:ext cx="2757552" cy="1887312"/>
          </a:xfrm>
        </p:spPr>
        <p:txBody>
          <a:bodyPr rtlCol="0"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Vragen</a:t>
            </a:r>
            <a:br>
              <a:rPr lang="en-BE"/>
            </a:br>
            <a:r>
              <a:rPr lang="de-de"/>
              <a:t>staat vrij!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0D34DC7-312E-57AE-244A-6F6D5B68AA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8000" y="48636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31393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d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at the camera&#10;&#10;Description automatically generated with low confidence">
            <a:extLst>
              <a:ext uri="{FF2B5EF4-FFF2-40B4-BE49-F238E27FC236}">
                <a16:creationId xmlns:a16="http://schemas.microsoft.com/office/drawing/2014/main" id="{E50DE87F-C3CE-9768-5520-F46EE4F41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6FDB0E-3137-CB8C-6485-ECAF64900A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194301" cy="5715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03A5F2-8EA2-87BC-7AFC-6FA288F189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94301" cy="5715000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6B6BA597-17B2-580C-5ABA-6623FE8EC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2294058"/>
            <a:ext cx="2626551" cy="631583"/>
          </a:xfrm>
        </p:spPr>
        <p:txBody>
          <a:bodyPr lIns="0" rtlCol="0" anchor="ctr">
            <a:spAutoFit/>
          </a:bodyPr>
          <a:lstStyle>
            <a:lvl1pPr>
              <a:defRPr sz="48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 noProof="0"/>
              <a:t>Bedankt!</a:t>
            </a:r>
            <a:endParaRPr lang="en-GB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DB5141-BA3A-630E-98CF-2BAF7D8B8A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8000" y="4863600"/>
            <a:ext cx="4409991" cy="503999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85100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7904006" y="5843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en-GB" sz="1800" noProof="0">
              <a:solidFill>
                <a:srgbClr val="003366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901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creen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4DE06E-F28A-88A1-4CC4-FFC4416F75F6}"/>
              </a:ext>
            </a:extLst>
          </p:cNvPr>
          <p:cNvSpPr/>
          <p:nvPr userDrawn="1"/>
        </p:nvSpPr>
        <p:spPr>
          <a:xfrm>
            <a:off x="0" y="0"/>
            <a:ext cx="10160000" cy="5715000"/>
          </a:xfrm>
          <a:prstGeom prst="rect">
            <a:avLst/>
          </a:prstGeom>
          <a:solidFill>
            <a:srgbClr val="009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E" sz="1400" dirty="0" err="1"/>
          </a:p>
        </p:txBody>
      </p:sp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1343663" y="2442591"/>
            <a:ext cx="7257058" cy="421077"/>
          </a:xfrm>
        </p:spPr>
        <p:txBody>
          <a:bodyPr anchor="b" anchorCtr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358197" y="2981328"/>
            <a:ext cx="7242528" cy="338554"/>
          </a:xfrm>
        </p:spPr>
        <p:txBody>
          <a:bodyPr lIns="0">
            <a:spAutoFit/>
          </a:bodyPr>
          <a:lstStyle>
            <a:lvl1pPr marL="0" indent="0">
              <a:spcAft>
                <a:spcPts val="0"/>
              </a:spcAft>
              <a:buNone/>
              <a:defRPr sz="1600" b="1" i="0">
                <a:solidFill>
                  <a:srgbClr val="0D2A50"/>
                </a:solidFill>
                <a:latin typeface="Gilroy Bold" pitchFamily="2" charset="77"/>
                <a:cs typeface="Verdana"/>
              </a:defRPr>
            </a:lvl1pPr>
            <a:lvl2pPr marL="269872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2pPr>
            <a:lvl3pPr marL="538158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3pPr>
            <a:lvl4pPr marL="719130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4pPr>
            <a:lvl5pPr marL="985829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FBAE18A-EB02-0105-CAA3-B36997514E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9975" y="4859999"/>
            <a:ext cx="4441500" cy="507600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979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456">
          <p15:clr>
            <a:srgbClr val="FBAE40"/>
          </p15:clr>
        </p15:guide>
        <p15:guide id="2" pos="3200">
          <p15:clr>
            <a:srgbClr val="FBAE40"/>
          </p15:clr>
        </p15:guide>
        <p15:guide id="3" pos="331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creen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1343663" y="1543397"/>
            <a:ext cx="7257058" cy="1225021"/>
          </a:xfrm>
        </p:spPr>
        <p:txBody>
          <a:bodyPr anchor="b" anchorCtr="0"/>
          <a:lstStyle>
            <a:lvl1pPr>
              <a:defRPr sz="3200">
                <a:solidFill>
                  <a:srgbClr val="0C294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58197" y="2886078"/>
            <a:ext cx="7242528" cy="1655763"/>
          </a:xfrm>
        </p:spPr>
        <p:txBody>
          <a:bodyPr lIns="0"/>
          <a:lstStyle>
            <a:lvl1pPr marL="0" indent="0">
              <a:spcAft>
                <a:spcPts val="0"/>
              </a:spcAft>
              <a:buNone/>
              <a:defRPr sz="1600" b="1" i="0" baseline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  <a:lvl2pPr marL="269872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2pPr>
            <a:lvl3pPr marL="538158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3pPr>
            <a:lvl4pPr marL="719130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4pPr>
            <a:lvl5pPr marL="985829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GB" noProof="0" dirty="0" err="1"/>
              <a:t>Naam</a:t>
            </a:r>
            <a:r>
              <a:rPr lang="en-GB" noProof="0" dirty="0"/>
              <a:t> van de </a:t>
            </a:r>
            <a:r>
              <a:rPr lang="en-GB" noProof="0" dirty="0" err="1"/>
              <a:t>spreker</a:t>
            </a:r>
            <a:r>
              <a:rPr lang="en-GB" noProof="0" dirty="0"/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44431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B67787-4A81-914B-959D-B9BB7A9B2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D0FB8FD5-DF1A-358D-84A4-B9D2FE03C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" y="504000"/>
            <a:ext cx="8096723" cy="368434"/>
          </a:xfrm>
        </p:spPr>
        <p:txBody>
          <a:bodyPr lIns="0">
            <a:noAutofit/>
          </a:bodyPr>
          <a:lstStyle>
            <a:lvl1pPr>
              <a:defRPr baseline="0"/>
            </a:lvl1pPr>
          </a:lstStyle>
          <a:p>
            <a:r>
              <a:rPr lang="en-US" noProof="0" dirty="0"/>
              <a:t>Content</a:t>
            </a:r>
            <a:endParaRPr lang="en-GB" noProof="0" dirty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2B47D3AA-2274-6A97-D7F5-9DBADA42BADC}"/>
              </a:ext>
            </a:extLst>
          </p:cNvPr>
          <p:cNvSpPr>
            <a:spLocks noGrp="1"/>
          </p:cNvSpPr>
          <p:nvPr>
            <p:ph idx="10"/>
          </p:nvPr>
        </p:nvSpPr>
        <p:spPr bwMode="gray">
          <a:xfrm>
            <a:off x="950805" y="1512236"/>
            <a:ext cx="7649918" cy="3410638"/>
          </a:xfrm>
        </p:spPr>
        <p:txBody>
          <a:bodyPr/>
          <a:lstStyle>
            <a:lvl1pPr marL="228600" indent="-228600">
              <a:lnSpc>
                <a:spcPct val="100000"/>
              </a:lnSpc>
              <a:spcAft>
                <a:spcPts val="1800"/>
              </a:spcAft>
              <a:buClr>
                <a:srgbClr val="0096DC"/>
              </a:buClr>
              <a:buFont typeface="+mj-lt"/>
              <a:buAutoNum type="arabicPeriod"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75059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1788316" y="2443029"/>
            <a:ext cx="6928986" cy="1564036"/>
          </a:xfrm>
        </p:spPr>
        <p:txBody>
          <a:bodyPr anchor="t" anchorCtr="0"/>
          <a:lstStyle>
            <a:lvl1pPr>
              <a:defRPr sz="2800" b="0">
                <a:solidFill>
                  <a:srgbClr val="00336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071092A-C51B-3E40-A8DB-8A7FEB60DAC1}"/>
              </a:ext>
            </a:extLst>
          </p:cNvPr>
          <p:cNvSpPr/>
          <p:nvPr userDrawn="1"/>
        </p:nvSpPr>
        <p:spPr>
          <a:xfrm>
            <a:off x="959841" y="2315017"/>
            <a:ext cx="558618" cy="558618"/>
          </a:xfrm>
          <a:prstGeom prst="ellipse">
            <a:avLst/>
          </a:prstGeom>
          <a:solidFill>
            <a:srgbClr val="0096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E" sz="1400" dirty="0" err="1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51C78A-799E-5E41-8F39-A4A0FABE06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959841" y="2272799"/>
            <a:ext cx="558618" cy="649287"/>
          </a:xfrm>
          <a:noFill/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Gilroy Bold" pitchFamily="2" charset="77"/>
                <a:cs typeface="Verdana"/>
              </a:defRPr>
            </a:lvl1pPr>
            <a:lvl2pPr marL="269872" indent="0">
              <a:buNone/>
              <a:defRPr sz="1400"/>
            </a:lvl2pPr>
            <a:lvl3pPr marL="538158" indent="0">
              <a:buNone/>
              <a:defRPr sz="1200"/>
            </a:lvl3pPr>
            <a:lvl4pPr marL="719131" indent="0">
              <a:buNone/>
              <a:defRPr sz="1050"/>
            </a:lvl4pPr>
            <a:lvl5pPr marL="985829" indent="0">
              <a:buNone/>
              <a:defRPr sz="1050"/>
            </a:lvl5pPr>
          </a:lstStyle>
          <a:p>
            <a:pPr lvl="0"/>
            <a:r>
              <a:rPr lang="nl-BE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0108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000" y="504000"/>
            <a:ext cx="8096723" cy="368434"/>
          </a:xfrm>
        </p:spPr>
        <p:txBody>
          <a:bodyPr lIns="0">
            <a:no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Tekstvak 3"/>
          <p:cNvSpPr txBox="1"/>
          <p:nvPr/>
        </p:nvSpPr>
        <p:spPr>
          <a:xfrm>
            <a:off x="7904006" y="5843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800" noProof="0">
              <a:solidFill>
                <a:srgbClr val="003366"/>
              </a:solidFill>
              <a:latin typeface="Calibri"/>
              <a:cs typeface="Calibri"/>
            </a:endParaRPr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 bwMode="gray">
          <a:xfrm>
            <a:off x="950805" y="1512236"/>
            <a:ext cx="7649918" cy="341063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9B9901E-1E6D-7D69-34EF-A45BF4F90BAF}"/>
              </a:ext>
            </a:extLst>
          </p:cNvPr>
          <p:cNvSpPr txBox="1">
            <a:spLocks/>
          </p:cNvSpPr>
          <p:nvPr userDrawn="1"/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600" b="1" i="0" kern="1200">
                <a:solidFill>
                  <a:srgbClr val="0096DC"/>
                </a:solidFill>
                <a:latin typeface="Gilroy Bold" pitchFamily="2" charset="77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76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9A825C6D-480A-DA40-9E17-203DDF53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>
            <a:sp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08EE45E-DC1E-BB4B-AD14-2263433398FF}"/>
              </a:ext>
            </a:extLst>
          </p:cNvPr>
          <p:cNvSpPr>
            <a:spLocks noGrp="1"/>
          </p:cNvSpPr>
          <p:nvPr>
            <p:ph idx="10"/>
          </p:nvPr>
        </p:nvSpPr>
        <p:spPr bwMode="gray">
          <a:xfrm>
            <a:off x="950805" y="1512236"/>
            <a:ext cx="3648196" cy="341063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B997149-C787-924E-B314-9DBAA07FD9F0}"/>
              </a:ext>
            </a:extLst>
          </p:cNvPr>
          <p:cNvSpPr>
            <a:spLocks noGrp="1"/>
          </p:cNvSpPr>
          <p:nvPr>
            <p:ph idx="11"/>
          </p:nvPr>
        </p:nvSpPr>
        <p:spPr bwMode="gray">
          <a:xfrm>
            <a:off x="4947584" y="1512236"/>
            <a:ext cx="3648196" cy="341063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5BFB1EA-B6DB-134D-8E89-6BA32028A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18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37EBAF5B-D86B-6F42-9266-8625CC28AF74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953060" y="2082484"/>
            <a:ext cx="7649596" cy="284035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532555AF-3A0F-3D44-9401-81E7533DB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>
            <a:sp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1CCBC89D-3CC4-A94A-AA95-1EE292E03C56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953060" y="1403034"/>
            <a:ext cx="7649596" cy="60325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283DD39A-42E6-0F60-3B43-DA143BD5C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45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inhoud 2"/>
          <p:cNvSpPr>
            <a:spLocks noGrp="1"/>
          </p:cNvSpPr>
          <p:nvPr>
            <p:ph sz="half" idx="1"/>
          </p:nvPr>
        </p:nvSpPr>
        <p:spPr bwMode="gray">
          <a:xfrm>
            <a:off x="953060" y="2082484"/>
            <a:ext cx="3679200" cy="284035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jdelijke aanduiding voor inhoud 3"/>
          <p:cNvSpPr>
            <a:spLocks noGrp="1"/>
          </p:cNvSpPr>
          <p:nvPr>
            <p:ph sz="half" idx="2"/>
          </p:nvPr>
        </p:nvSpPr>
        <p:spPr bwMode="gray">
          <a:xfrm>
            <a:off x="4916768" y="2082484"/>
            <a:ext cx="3679013" cy="2840353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 marL="538158" indent="0">
              <a:lnSpc>
                <a:spcPct val="90000"/>
              </a:lnSpc>
              <a:buNone/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87DEC94-900C-8145-A161-CEDD7FFD2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>
            <a:sp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D163F958-E6E4-4894-B143-74252074C2FF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953060" y="1403034"/>
            <a:ext cx="7649596" cy="60325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19223F58-53CB-8AC1-79A7-318B98029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49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Subtitles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0A705C0F-6DA8-A443-941E-53AC6E9AE994}"/>
              </a:ext>
            </a:extLst>
          </p:cNvPr>
          <p:cNvSpPr>
            <a:spLocks noGrp="1"/>
          </p:cNvSpPr>
          <p:nvPr>
            <p:ph sz="half" idx="14"/>
          </p:nvPr>
        </p:nvSpPr>
        <p:spPr bwMode="gray">
          <a:xfrm>
            <a:off x="953060" y="2082484"/>
            <a:ext cx="3679200" cy="284035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ijdelijke aanduiding voor inhoud 3">
            <a:extLst>
              <a:ext uri="{FF2B5EF4-FFF2-40B4-BE49-F238E27FC236}">
                <a16:creationId xmlns:a16="http://schemas.microsoft.com/office/drawing/2014/main" id="{61D08B5F-6446-AD42-806A-6BD31E007EB7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916768" y="2082484"/>
            <a:ext cx="3679013" cy="2840353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 marL="538158" indent="0">
              <a:lnSpc>
                <a:spcPct val="90000"/>
              </a:lnSpc>
              <a:buNone/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B45A4B67-53E2-0C64-6531-AA53360F1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6BBADE96-6387-66E0-0321-E674106C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>
            <a:sp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2BA44D7-0FA1-D854-5F3F-E0310DBCE692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953060" y="1403034"/>
            <a:ext cx="3679200" cy="60325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237DA61-F41A-85BB-C799-41BC52A79C23}"/>
              </a:ext>
            </a:extLst>
          </p:cNvPr>
          <p:cNvSpPr>
            <a:spLocks noGrp="1"/>
          </p:cNvSpPr>
          <p:nvPr>
            <p:ph sz="half" idx="15"/>
          </p:nvPr>
        </p:nvSpPr>
        <p:spPr bwMode="gray">
          <a:xfrm>
            <a:off x="4914788" y="1403034"/>
            <a:ext cx="3679200" cy="60325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991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 bwMode="gray">
          <a:xfrm>
            <a:off x="1234652" y="4084248"/>
            <a:ext cx="2320779" cy="524545"/>
          </a:xfrm>
        </p:spPr>
        <p:txBody>
          <a:bodyPr/>
          <a:lstStyle>
            <a:lvl1pPr marL="0" indent="0" algn="ctr">
              <a:buNone/>
              <a:defRPr sz="1200" b="0" i="0">
                <a:solidFill>
                  <a:srgbClr val="003366"/>
                </a:solidFill>
                <a:latin typeface="Gilroy Medium" pitchFamily="2" charset="77"/>
                <a:cs typeface="Verdana"/>
              </a:defRPr>
            </a:lvl1pPr>
            <a:lvl2pPr marL="261935" indent="0" algn="ctr">
              <a:buNone/>
              <a:defRPr sz="1200">
                <a:solidFill>
                  <a:srgbClr val="4D4D4D"/>
                </a:solidFill>
              </a:defRPr>
            </a:lvl2pPr>
            <a:lvl3pPr marL="538157" indent="0" algn="ctr">
              <a:buNone/>
              <a:defRPr sz="1100">
                <a:solidFill>
                  <a:srgbClr val="4D4D4D"/>
                </a:solidFill>
              </a:defRPr>
            </a:lvl3pPr>
            <a:lvl4pPr marL="717543" indent="0" algn="ctr">
              <a:buNone/>
              <a:defRPr sz="1050">
                <a:solidFill>
                  <a:srgbClr val="4D4D4D"/>
                </a:solidFill>
              </a:defRPr>
            </a:lvl4pPr>
            <a:lvl5pPr marL="979477" indent="0" algn="ctr">
              <a:buNone/>
              <a:defRPr sz="1050">
                <a:solidFill>
                  <a:srgbClr val="4D4D4D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ijdelijke aanduiding voor tekst 10"/>
          <p:cNvSpPr>
            <a:spLocks noGrp="1"/>
          </p:cNvSpPr>
          <p:nvPr>
            <p:ph type="body" sz="quarter" idx="17"/>
          </p:nvPr>
        </p:nvSpPr>
        <p:spPr bwMode="gray">
          <a:xfrm>
            <a:off x="3920729" y="4079289"/>
            <a:ext cx="2322000" cy="524545"/>
          </a:xfrm>
        </p:spPr>
        <p:txBody>
          <a:bodyPr/>
          <a:lstStyle>
            <a:lvl1pPr marL="0" indent="0" algn="ctr">
              <a:buNone/>
              <a:defRPr sz="1200" b="0" i="0">
                <a:solidFill>
                  <a:srgbClr val="003366"/>
                </a:solidFill>
                <a:latin typeface="Gilroy Medium" pitchFamily="2" charset="77"/>
                <a:cs typeface="Verdana"/>
              </a:defRPr>
            </a:lvl1pPr>
            <a:lvl2pPr marL="261935" indent="0" algn="ctr">
              <a:buNone/>
              <a:defRPr sz="1200">
                <a:solidFill>
                  <a:srgbClr val="4D4D4D"/>
                </a:solidFill>
              </a:defRPr>
            </a:lvl2pPr>
            <a:lvl3pPr marL="538157" indent="0" algn="ctr">
              <a:buNone/>
              <a:defRPr sz="1100">
                <a:solidFill>
                  <a:srgbClr val="4D4D4D"/>
                </a:solidFill>
              </a:defRPr>
            </a:lvl3pPr>
            <a:lvl4pPr marL="717543" indent="0" algn="ctr">
              <a:buNone/>
              <a:defRPr sz="1050">
                <a:solidFill>
                  <a:srgbClr val="4D4D4D"/>
                </a:solidFill>
              </a:defRPr>
            </a:lvl4pPr>
            <a:lvl5pPr marL="979477" indent="0" algn="ctr">
              <a:buNone/>
              <a:defRPr sz="1050">
                <a:solidFill>
                  <a:srgbClr val="4D4D4D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jdelijke aanduiding voor tekst 10"/>
          <p:cNvSpPr>
            <a:spLocks noGrp="1"/>
          </p:cNvSpPr>
          <p:nvPr>
            <p:ph type="body" sz="quarter" idx="18"/>
          </p:nvPr>
        </p:nvSpPr>
        <p:spPr bwMode="gray">
          <a:xfrm>
            <a:off x="6603350" y="4081170"/>
            <a:ext cx="2322000" cy="524545"/>
          </a:xfrm>
        </p:spPr>
        <p:txBody>
          <a:bodyPr/>
          <a:lstStyle>
            <a:lvl1pPr marL="0" indent="0" algn="ctr">
              <a:buNone/>
              <a:defRPr sz="1200" b="0" i="0">
                <a:solidFill>
                  <a:srgbClr val="003366"/>
                </a:solidFill>
                <a:latin typeface="Gilroy Medium" pitchFamily="2" charset="77"/>
                <a:cs typeface="Verdana"/>
              </a:defRPr>
            </a:lvl1pPr>
            <a:lvl2pPr marL="261935" indent="0" algn="ctr">
              <a:buNone/>
              <a:defRPr sz="1200">
                <a:solidFill>
                  <a:srgbClr val="4D4D4D"/>
                </a:solidFill>
              </a:defRPr>
            </a:lvl2pPr>
            <a:lvl3pPr marL="538157" indent="0" algn="ctr">
              <a:buNone/>
              <a:defRPr sz="1100">
                <a:solidFill>
                  <a:srgbClr val="4D4D4D"/>
                </a:solidFill>
              </a:defRPr>
            </a:lvl3pPr>
            <a:lvl4pPr marL="717543" indent="0" algn="ctr">
              <a:buNone/>
              <a:defRPr sz="1050">
                <a:solidFill>
                  <a:srgbClr val="4D4D4D"/>
                </a:solidFill>
              </a:defRPr>
            </a:lvl4pPr>
            <a:lvl5pPr marL="979477" indent="0" algn="ctr">
              <a:buNone/>
              <a:defRPr sz="1050">
                <a:solidFill>
                  <a:srgbClr val="4D4D4D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9"/>
          </p:nvPr>
        </p:nvSpPr>
        <p:spPr>
          <a:xfrm>
            <a:off x="1234650" y="1600994"/>
            <a:ext cx="2322000" cy="2328266"/>
          </a:xfrm>
        </p:spPr>
        <p:txBody>
          <a:bodyPr lIns="720000" rIns="720000" anchor="ctr"/>
          <a:lstStyle>
            <a:lvl1pPr marL="0" indent="0" algn="ctr">
              <a:buNone/>
              <a:defRPr sz="1000" b="0" i="0">
                <a:latin typeface="Gilroy Medium" pitchFamily="2" charset="77"/>
                <a:cs typeface="Verdana"/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15" name="Tijdelijke aanduiding voor afbeelding 3"/>
          <p:cNvSpPr>
            <a:spLocks noGrp="1"/>
          </p:cNvSpPr>
          <p:nvPr>
            <p:ph type="pic" sz="quarter" idx="20"/>
          </p:nvPr>
        </p:nvSpPr>
        <p:spPr>
          <a:xfrm>
            <a:off x="3920729" y="1596034"/>
            <a:ext cx="2322000" cy="2328266"/>
          </a:xfrm>
        </p:spPr>
        <p:txBody>
          <a:bodyPr lIns="720000" rIns="720000" anchor="ctr"/>
          <a:lstStyle>
            <a:lvl1pPr marL="0" indent="0" algn="ctr">
              <a:buNone/>
              <a:defRPr sz="1000" b="0" i="0">
                <a:latin typeface="Gilroy Medium" pitchFamily="2" charset="77"/>
                <a:cs typeface="Verdana"/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16" name="Tijdelijke aanduiding voor afbeelding 3"/>
          <p:cNvSpPr>
            <a:spLocks noGrp="1"/>
          </p:cNvSpPr>
          <p:nvPr>
            <p:ph type="pic" sz="quarter" idx="21"/>
          </p:nvPr>
        </p:nvSpPr>
        <p:spPr>
          <a:xfrm>
            <a:off x="6603350" y="1597914"/>
            <a:ext cx="2322000" cy="2328266"/>
          </a:xfrm>
        </p:spPr>
        <p:txBody>
          <a:bodyPr lIns="720000" rIns="720000" anchor="ctr"/>
          <a:lstStyle>
            <a:lvl1pPr marL="0" indent="0" algn="ctr">
              <a:buNone/>
              <a:defRPr sz="1000" b="0" i="0">
                <a:latin typeface="Gilroy Medium" pitchFamily="2" charset="77"/>
                <a:cs typeface="Verdana"/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186DA89-707B-364D-9224-86EED170A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>
            <a:sp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1AC3FEAE-207F-1637-6BDD-6882F7B8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8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3"/>
          <p:cNvSpPr>
            <a:spLocks noGrp="1"/>
          </p:cNvSpPr>
          <p:nvPr>
            <p:ph type="pic" sz="quarter" idx="19"/>
          </p:nvPr>
        </p:nvSpPr>
        <p:spPr>
          <a:xfrm>
            <a:off x="0" y="-1"/>
            <a:ext cx="10160000" cy="4405035"/>
          </a:xfrm>
        </p:spPr>
        <p:txBody>
          <a:bodyPr lIns="1440000" rIns="1440000" anchor="ctr"/>
          <a:lstStyle>
            <a:lvl1pPr marL="0" indent="0" algn="ctr">
              <a:buNone/>
              <a:defRPr sz="1200">
                <a:solidFill>
                  <a:srgbClr val="003366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A26DAFEF-1DCB-958E-1985-9C490DDEC18D}"/>
              </a:ext>
            </a:extLst>
          </p:cNvPr>
          <p:cNvSpPr>
            <a:spLocks noGrp="1"/>
          </p:cNvSpPr>
          <p:nvPr>
            <p:ph sz="half" idx="20"/>
          </p:nvPr>
        </p:nvSpPr>
        <p:spPr bwMode="gray">
          <a:xfrm>
            <a:off x="1177858" y="4612752"/>
            <a:ext cx="7200000" cy="603250"/>
          </a:xfrm>
        </p:spPr>
        <p:txBody>
          <a:bodyPr anchor="t">
            <a:normAutofit/>
          </a:bodyPr>
          <a:lstStyle>
            <a:lvl1pPr marL="0" indent="0" algn="ctr">
              <a:lnSpc>
                <a:spcPct val="90000"/>
              </a:lnSpc>
              <a:buNone/>
              <a:defRPr sz="1400" b="1" i="0">
                <a:latin typeface="Gilroy Bold" pitchFamily="2" charset="77"/>
              </a:defRPr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A76998D-BEA4-46EE-DC5F-44912F234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74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6951AC7-105E-4C4F-B21F-244081E732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9999" y="0"/>
            <a:ext cx="3960000" cy="5715000"/>
          </a:xfrm>
        </p:spPr>
        <p:txBody>
          <a:bodyPr lIns="720000" rIns="720000"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kstvak 3"/>
          <p:cNvSpPr txBox="1"/>
          <p:nvPr/>
        </p:nvSpPr>
        <p:spPr>
          <a:xfrm>
            <a:off x="7904006" y="5843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800" noProof="0">
              <a:solidFill>
                <a:srgbClr val="003366"/>
              </a:solidFill>
              <a:latin typeface="Calibri"/>
              <a:cs typeface="Calibri"/>
            </a:endParaRP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17C1A40D-19AD-6044-A31D-E779CE0B26D5}"/>
              </a:ext>
            </a:extLst>
          </p:cNvPr>
          <p:cNvSpPr>
            <a:spLocks noGrp="1"/>
          </p:cNvSpPr>
          <p:nvPr>
            <p:ph idx="11"/>
          </p:nvPr>
        </p:nvSpPr>
        <p:spPr bwMode="gray">
          <a:xfrm>
            <a:off x="950805" y="1512236"/>
            <a:ext cx="3999998" cy="341063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096DC"/>
              </a:buClr>
              <a:buFontTx/>
              <a:buNone/>
              <a:defRPr sz="1200"/>
            </a:lvl1pPr>
            <a:lvl2pPr>
              <a:buClr>
                <a:srgbClr val="00AEEF"/>
              </a:buClr>
              <a:defRPr/>
            </a:lvl2pPr>
            <a:lvl3pPr>
              <a:buClr>
                <a:srgbClr val="003366"/>
              </a:buClr>
              <a:defRPr/>
            </a:lvl3pPr>
            <a:lvl4pPr marL="719131" indent="0">
              <a:buClr>
                <a:srgbClr val="003366"/>
              </a:buClr>
              <a:buNone/>
              <a:defRPr/>
            </a:lvl4pPr>
            <a:lvl5pPr marL="985829" indent="0">
              <a:buClr>
                <a:srgbClr val="003366"/>
              </a:buCl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843E394-03BC-769C-07AB-6C2073F4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4973683" cy="368434"/>
          </a:xfrm>
        </p:spPr>
        <p:txBody>
          <a:bodyPr wrap="square" lIns="0">
            <a:sp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EB72D4DE-8BB3-4026-BA81-7BE00CD68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33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Graph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 bwMode="gray">
          <a:xfrm>
            <a:off x="5172489" y="1512236"/>
            <a:ext cx="3428234" cy="3410638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ijdelijke aanduiding voor grafiek 7"/>
          <p:cNvSpPr>
            <a:spLocks noGrp="1"/>
          </p:cNvSpPr>
          <p:nvPr>
            <p:ph type="chart" sz="quarter" idx="11"/>
          </p:nvPr>
        </p:nvSpPr>
        <p:spPr>
          <a:xfrm>
            <a:off x="950805" y="1512236"/>
            <a:ext cx="4037324" cy="3410638"/>
          </a:xfrm>
        </p:spPr>
        <p:txBody>
          <a:bodyPr lIns="1080000" rIns="1080000" anchor="ctr"/>
          <a:lstStyle>
            <a:lvl1pPr marL="0" indent="0" algn="ctr">
              <a:buNone/>
              <a:defRPr sz="1400" b="0" i="0">
                <a:solidFill>
                  <a:srgbClr val="0D2A50"/>
                </a:solidFill>
                <a:latin typeface="Gilroy Medium" pitchFamily="2" charset="77"/>
              </a:defRPr>
            </a:lvl1pPr>
          </a:lstStyle>
          <a:p>
            <a:r>
              <a:rPr lang="en-US"/>
              <a:t>Click icon to add chart</a:t>
            </a:r>
            <a:endParaRPr lang="fr-FR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66A9DFC6-4766-5C41-80CC-B66E82D7A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573DD066-2F93-9BB6-ED31-C15D7DB5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>
            <a:sp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1461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grafiek 7"/>
          <p:cNvSpPr>
            <a:spLocks noGrp="1"/>
          </p:cNvSpPr>
          <p:nvPr>
            <p:ph type="chart" sz="quarter" idx="14"/>
          </p:nvPr>
        </p:nvSpPr>
        <p:spPr>
          <a:xfrm>
            <a:off x="5311623" y="1512241"/>
            <a:ext cx="3097542" cy="1619999"/>
          </a:xfrm>
        </p:spPr>
        <p:txBody>
          <a:bodyPr lIns="720000" rIns="720000"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chart</a:t>
            </a:r>
            <a:endParaRPr lang="fr-FR" dirty="0"/>
          </a:p>
        </p:txBody>
      </p:sp>
      <p:sp>
        <p:nvSpPr>
          <p:cNvPr id="11" name="Tijdelijke aanduiding voor grafiek 7"/>
          <p:cNvSpPr>
            <a:spLocks noGrp="1"/>
          </p:cNvSpPr>
          <p:nvPr>
            <p:ph type="chart" sz="quarter" idx="11"/>
          </p:nvPr>
        </p:nvSpPr>
        <p:spPr>
          <a:xfrm>
            <a:off x="1143706" y="1512236"/>
            <a:ext cx="4037324" cy="3337310"/>
          </a:xfrm>
        </p:spPr>
        <p:txBody>
          <a:bodyPr lIns="1080000" rIns="1080000" anchor="ctr"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chart</a:t>
            </a:r>
            <a:endParaRPr lang="fr-FR"/>
          </a:p>
        </p:txBody>
      </p:sp>
      <p:sp>
        <p:nvSpPr>
          <p:cNvPr id="17" name="Tijdelijke aanduiding voor grafiek 7"/>
          <p:cNvSpPr>
            <a:spLocks noGrp="1"/>
          </p:cNvSpPr>
          <p:nvPr>
            <p:ph type="chart" sz="quarter" idx="15"/>
          </p:nvPr>
        </p:nvSpPr>
        <p:spPr>
          <a:xfrm>
            <a:off x="5314433" y="3228564"/>
            <a:ext cx="3097542" cy="1620000"/>
          </a:xfrm>
        </p:spPr>
        <p:txBody>
          <a:bodyPr lIns="720000" rIns="720000"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chart</a:t>
            </a:r>
            <a:endParaRPr lang="fr-FR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A27800B0-2487-6045-8D72-B259B052B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20189B8-7333-8B31-050C-111F2D4EA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>
            <a:sp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0774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Graphs in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grafiek 7"/>
          <p:cNvSpPr>
            <a:spLocks noGrp="1"/>
          </p:cNvSpPr>
          <p:nvPr>
            <p:ph type="chart" sz="quarter" idx="14"/>
          </p:nvPr>
        </p:nvSpPr>
        <p:spPr>
          <a:xfrm>
            <a:off x="3616238" y="1571628"/>
            <a:ext cx="2320000" cy="3351213"/>
          </a:xfrm>
        </p:spPr>
        <p:txBody>
          <a:bodyPr lIns="720000" rIns="720000"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chart</a:t>
            </a:r>
            <a:endParaRPr lang="fr-FR"/>
          </a:p>
        </p:txBody>
      </p:sp>
      <p:sp>
        <p:nvSpPr>
          <p:cNvPr id="12" name="Tijdelijke aanduiding voor grafiek 7"/>
          <p:cNvSpPr>
            <a:spLocks noGrp="1"/>
          </p:cNvSpPr>
          <p:nvPr>
            <p:ph type="chart" sz="quarter" idx="15"/>
          </p:nvPr>
        </p:nvSpPr>
        <p:spPr>
          <a:xfrm>
            <a:off x="6288268" y="1571625"/>
            <a:ext cx="2319999" cy="3352634"/>
          </a:xfrm>
        </p:spPr>
        <p:txBody>
          <a:bodyPr lIns="720000" rIns="720000"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chart</a:t>
            </a:r>
            <a:endParaRPr lang="fr-FR"/>
          </a:p>
        </p:txBody>
      </p:sp>
      <p:sp>
        <p:nvSpPr>
          <p:cNvPr id="13" name="Tijdelijke aanduiding voor grafiek 7"/>
          <p:cNvSpPr>
            <a:spLocks noGrp="1"/>
          </p:cNvSpPr>
          <p:nvPr>
            <p:ph type="chart" sz="quarter" idx="13"/>
          </p:nvPr>
        </p:nvSpPr>
        <p:spPr>
          <a:xfrm>
            <a:off x="935277" y="1571625"/>
            <a:ext cx="2319999" cy="3349792"/>
          </a:xfrm>
        </p:spPr>
        <p:txBody>
          <a:bodyPr lIns="720000" rIns="720000"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chart</a:t>
            </a:r>
            <a:endParaRPr lang="fr-FR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B134754B-30B2-744B-854E-B287D2FC7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8620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D3762B7-5DD7-C97D-47C3-15C88C12C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8091781" cy="368434"/>
          </a:xfrm>
        </p:spPr>
        <p:txBody>
          <a:bodyPr lIns="0">
            <a:spAutoFit/>
          </a:bodyPr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5218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160000" cy="5715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9198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057288-B5F9-6BB7-8237-930A64CA03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A9BE1C-FB5C-35F8-CA4E-F6A9AE877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21830" cy="5715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864E1A-68D5-36FA-F749-DCDD08B45E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921830" cy="5715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A6D1211-3D2F-2BD3-9363-731FEAE04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1666194"/>
            <a:ext cx="3797397" cy="1887312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Willkommen</a:t>
            </a:r>
            <a:r>
              <a:rPr lang="en-GB" dirty="0"/>
              <a:t>!</a:t>
            </a:r>
            <a:endParaRPr lang="en-B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A43348-4F70-A617-1455-B08CF22161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9975" y="4859999"/>
            <a:ext cx="4441500" cy="507600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33219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2F3418E7-82E7-CBC3-EEC6-7A20B117DF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B35975-9538-B5A7-8AAF-31FF8A26D3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7917" cy="5715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E5045861-8327-1DC6-EB38-5C6FD3E8D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3837991"/>
            <a:ext cx="4230752" cy="1279931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Tagesordnung</a:t>
            </a:r>
            <a:endParaRPr lang="en-B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290D2FB-CE3E-591D-4D5E-11B40EFBEB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9975" y="4859999"/>
            <a:ext cx="4441500" cy="507600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61512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indoor, mirror&#10;&#10;Description automatically generated">
            <a:extLst>
              <a:ext uri="{FF2B5EF4-FFF2-40B4-BE49-F238E27FC236}">
                <a16:creationId xmlns:a16="http://schemas.microsoft.com/office/drawing/2014/main" id="{E1A8B675-062C-CE65-FF37-F5B2A12EE4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DE2E2-4AF9-B045-8F0E-EAF5A244EA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7917" cy="5715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532994-B87F-DBFD-6A02-6190B6447F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1666194"/>
            <a:ext cx="2932760" cy="1887312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Haben</a:t>
            </a:r>
            <a:r>
              <a:rPr lang="en-GB" dirty="0"/>
              <a:t> Sie </a:t>
            </a:r>
            <a:r>
              <a:rPr lang="en-GB" dirty="0" err="1"/>
              <a:t>Fragen</a:t>
            </a:r>
            <a:r>
              <a:rPr lang="en-GB" dirty="0"/>
              <a:t>?</a:t>
            </a:r>
            <a:endParaRPr lang="en-B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8D5A252-CA9F-B353-F9A9-F95AE60133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9975" y="4859999"/>
            <a:ext cx="4441500" cy="507600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0968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d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at the camera&#10;&#10;Description automatically generated with low confidence">
            <a:extLst>
              <a:ext uri="{FF2B5EF4-FFF2-40B4-BE49-F238E27FC236}">
                <a16:creationId xmlns:a16="http://schemas.microsoft.com/office/drawing/2014/main" id="{E50DE87F-C3CE-9768-5520-F46EE4F41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6FDB0E-3137-CB8C-6485-ECAF64900A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194301" cy="5715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03A5F2-8EA2-87BC-7AFC-6FA288F189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94301" cy="5715000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6B6BA597-17B2-580C-5ABA-6623FE8EC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248" y="1980126"/>
            <a:ext cx="3119372" cy="1259447"/>
          </a:xfrm>
        </p:spPr>
        <p:txBody>
          <a:bodyPr wrap="square" lIns="0" anchor="ctr">
            <a:spAutoFit/>
          </a:bodyPr>
          <a:lstStyle>
            <a:lvl1pPr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Vielen Dank!</a:t>
            </a:r>
            <a:endParaRPr lang="en-GB" noProof="0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8E7760E-D9D1-08C9-2355-FFE6F8E5D0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9975" y="4859999"/>
            <a:ext cx="4441500" cy="507600"/>
          </a:xfrm>
          <a:prstGeom prst="rect">
            <a:avLst/>
          </a:prstGeom>
          <a:effectLst>
            <a:outerShdw blurRad="76200" algn="ctr" rotWithShape="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69870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7904006" y="5843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800" noProof="0">
              <a:solidFill>
                <a:srgbClr val="003366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770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9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image" Target="../media/image12.emf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04000" y="504000"/>
            <a:ext cx="9151200" cy="7567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rtl="0"/>
            <a:endParaRPr lang="en-GB" noProof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43424" y="1322558"/>
            <a:ext cx="7657301" cy="329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de-de"/>
              <a:t>Klik om de tekststijl van het model te bewerken</a:t>
            </a:r>
          </a:p>
          <a:p>
            <a:pPr lvl="1" rtl="0"/>
            <a:r>
              <a:rPr lang="de-de"/>
              <a:t>Tweede niveau</a:t>
            </a:r>
          </a:p>
          <a:p>
            <a:pPr lvl="2" rtl="0"/>
            <a:r>
              <a:rPr lang="de-de"/>
              <a:t>Derde niveau</a:t>
            </a:r>
          </a:p>
          <a:p>
            <a:pPr lvl="3" rtl="0"/>
            <a:r>
              <a:rPr lang="de-de"/>
              <a:t>Vierde niveau</a:t>
            </a:r>
          </a:p>
          <a:p>
            <a:pPr lvl="3"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96E5E225-B885-19F1-BD40-FBFF90C9A956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868" y="4860000"/>
            <a:ext cx="2173498" cy="50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6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95" r:id="rId3"/>
    <p:sldLayoutId id="2147483780" r:id="rId4"/>
    <p:sldLayoutId id="2147483664" r:id="rId5"/>
    <p:sldLayoutId id="2147483676" r:id="rId6"/>
    <p:sldLayoutId id="2147483665" r:id="rId7"/>
    <p:sldLayoutId id="2147483677" r:id="rId8"/>
    <p:sldLayoutId id="2147483793" r:id="rId9"/>
    <p:sldLayoutId id="2147483670" r:id="rId10"/>
    <p:sldLayoutId id="2147483669" r:id="rId11"/>
    <p:sldLayoutId id="2147483704" r:id="rId12"/>
    <p:sldLayoutId id="2147483678" r:id="rId13"/>
    <p:sldLayoutId id="2147483679" r:id="rId14"/>
    <p:sldLayoutId id="2147483680" r:id="rId15"/>
    <p:sldLayoutId id="2147483721" r:id="rId16"/>
    <p:sldLayoutId id="2147483715" r:id="rId17"/>
    <p:sldLayoutId id="2147483716" r:id="rId18"/>
    <p:sldLayoutId id="2147483717" r:id="rId19"/>
    <p:sldLayoutId id="2147483719" r:id="rId20"/>
    <p:sldLayoutId id="2147483784" r:id="rId21"/>
    <p:sldLayoutId id="2147483796" r:id="rId22"/>
  </p:sldLayoutIdLst>
  <p:hf hdr="0" dt="0"/>
  <p:txStyles>
    <p:titleStyle>
      <a:lvl1pPr algn="l" defTabSz="457196" rtl="0" eaLnBrk="1" latinLnBrk="0" hangingPunct="1">
        <a:lnSpc>
          <a:spcPct val="85000"/>
        </a:lnSpc>
        <a:spcBef>
          <a:spcPct val="0"/>
        </a:spcBef>
        <a:buNone/>
        <a:defRPr sz="2800" b="1" i="0" kern="1200" baseline="0">
          <a:solidFill>
            <a:srgbClr val="0097DB"/>
          </a:solidFill>
          <a:latin typeface="Gilroy Bold" pitchFamily="2" charset="77"/>
          <a:ea typeface="+mj-ea"/>
          <a:cs typeface="Verdana"/>
        </a:defRPr>
      </a:lvl1pPr>
    </p:titleStyle>
    <p:bodyStyle>
      <a:lvl1pPr marL="269872" indent="-269872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96DC"/>
        </a:buClr>
        <a:buFont typeface="Arial" panose="020B0604020202020204" pitchFamily="34" charset="0"/>
        <a:buChar char="•"/>
        <a:defRPr sz="1200" b="0" i="0" kern="1200" baseline="0">
          <a:solidFill>
            <a:srgbClr val="0C294F"/>
          </a:solidFill>
          <a:latin typeface="+mn-lt"/>
          <a:ea typeface="+mn-ea"/>
          <a:cs typeface="Verdana"/>
        </a:defRPr>
      </a:lvl1pPr>
      <a:lvl2pPr marL="539744" indent="-269872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96DC"/>
        </a:buClr>
        <a:buFont typeface="Lucida Grande"/>
        <a:buChar char="-"/>
        <a:tabLst/>
        <a:defRPr sz="1200" b="0" i="0" kern="1200" baseline="0">
          <a:solidFill>
            <a:srgbClr val="0C294F"/>
          </a:solidFill>
          <a:latin typeface="+mn-lt"/>
          <a:ea typeface="+mn-ea"/>
          <a:cs typeface="Verdana"/>
        </a:defRPr>
      </a:lvl2pPr>
      <a:lvl3pPr marL="715955" indent="-177799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3366"/>
        </a:buClr>
        <a:buFont typeface="Arial" panose="020B0604020202020204" pitchFamily="34" charset="0"/>
        <a:buChar char="•"/>
        <a:defRPr sz="1200" b="0" i="0" kern="1200">
          <a:solidFill>
            <a:srgbClr val="0C294F"/>
          </a:solidFill>
          <a:latin typeface="+mn-lt"/>
          <a:ea typeface="+mn-ea"/>
          <a:cs typeface="Verdana"/>
        </a:defRPr>
      </a:lvl3pPr>
      <a:lvl4pPr marL="890578" indent="-171448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3366"/>
        </a:buClr>
        <a:buFont typeface="Lucida Grande"/>
        <a:buChar char="-"/>
        <a:defRPr sz="1200" b="0" i="0" kern="1200">
          <a:solidFill>
            <a:srgbClr val="0C294F"/>
          </a:solidFill>
          <a:latin typeface="+mn-lt"/>
          <a:ea typeface="+mn-ea"/>
          <a:cs typeface="+mn-cs"/>
        </a:defRPr>
      </a:lvl4pPr>
      <a:lvl5pPr marL="1163626" indent="-177799" algn="l" defTabSz="457196" rtl="0" eaLnBrk="1" latinLnBrk="0" hangingPunct="1">
        <a:spcBef>
          <a:spcPts val="0"/>
        </a:spcBef>
        <a:spcAft>
          <a:spcPts val="800"/>
        </a:spcAft>
        <a:buClr>
          <a:srgbClr val="003366"/>
        </a:buClr>
        <a:buFont typeface="Arial"/>
        <a:buChar char="•"/>
        <a:defRPr sz="1600" kern="1200">
          <a:solidFill>
            <a:srgbClr val="003366"/>
          </a:solidFill>
          <a:latin typeface="Calibri"/>
          <a:ea typeface="+mn-ea"/>
          <a:cs typeface="+mn-cs"/>
        </a:defRPr>
      </a:lvl5pPr>
      <a:lvl6pPr marL="2514575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04000" y="504000"/>
            <a:ext cx="9151200" cy="7567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rtl="0"/>
            <a:endParaRPr lang="en-GB" noProof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43424" y="1322558"/>
            <a:ext cx="7657301" cy="3539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de-de"/>
              <a:t>Klik om de tekststijl van het model te bewerken</a:t>
            </a:r>
          </a:p>
          <a:p>
            <a:pPr lvl="1" rtl="0"/>
            <a:r>
              <a:rPr lang="de-de"/>
              <a:t>Tweede niveau</a:t>
            </a:r>
          </a:p>
          <a:p>
            <a:pPr lvl="2" rtl="0"/>
            <a:r>
              <a:rPr lang="de-de"/>
              <a:t>Derde niveau</a:t>
            </a:r>
          </a:p>
          <a:p>
            <a:pPr lvl="3" rtl="0"/>
            <a:r>
              <a:rPr lang="de-de"/>
              <a:t>Vierde niveau</a:t>
            </a:r>
          </a:p>
          <a:p>
            <a:pPr lvl="3"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pPr rtl="0"/>
            <a:fld id="{BE7BFF24-2C35-3444-B615-6A3C0CF587B2}" type="slidenum">
              <a:rPr lang="en-US" smtClean="0"/>
              <a:pPr rtl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4ED483-0F71-6A46-9474-20E2A8FAA1FC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51" y="4861946"/>
            <a:ext cx="1436399" cy="50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51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  <p:sldLayoutId id="2147483818" r:id="rId21"/>
  </p:sldLayoutIdLst>
  <p:hf hdr="0" dt="0"/>
  <p:txStyles>
    <p:titleStyle>
      <a:lvl1pPr algn="l" defTabSz="457196" rtl="0" eaLnBrk="1" latinLnBrk="0" hangingPunct="1">
        <a:lnSpc>
          <a:spcPct val="85000"/>
        </a:lnSpc>
        <a:spcBef>
          <a:spcPct val="0"/>
        </a:spcBef>
        <a:buNone/>
        <a:defRPr sz="2800" b="1" i="0" kern="1200" baseline="0">
          <a:solidFill>
            <a:srgbClr val="0097DB"/>
          </a:solidFill>
          <a:latin typeface="Gilroy Bold" pitchFamily="2" charset="77"/>
          <a:ea typeface="+mj-ea"/>
          <a:cs typeface="Verdana"/>
        </a:defRPr>
      </a:lvl1pPr>
    </p:titleStyle>
    <p:bodyStyle>
      <a:lvl1pPr marL="269872" indent="-269872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96DC"/>
        </a:buClr>
        <a:buFont typeface="Arial" panose="020B0604020202020204" pitchFamily="34" charset="0"/>
        <a:buChar char="•"/>
        <a:defRPr sz="1200" b="0" i="0" kern="1200" baseline="0">
          <a:solidFill>
            <a:srgbClr val="0C294F"/>
          </a:solidFill>
          <a:latin typeface="+mn-lt"/>
          <a:ea typeface="+mn-ea"/>
          <a:cs typeface="Verdana"/>
        </a:defRPr>
      </a:lvl1pPr>
      <a:lvl2pPr marL="539744" indent="-269872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96DC"/>
        </a:buClr>
        <a:buFont typeface="Lucida Grande"/>
        <a:buChar char="-"/>
        <a:tabLst/>
        <a:defRPr sz="1200" b="0" i="0" kern="1200" baseline="0">
          <a:solidFill>
            <a:srgbClr val="0C294F"/>
          </a:solidFill>
          <a:latin typeface="+mn-lt"/>
          <a:ea typeface="+mn-ea"/>
          <a:cs typeface="Verdana"/>
        </a:defRPr>
      </a:lvl2pPr>
      <a:lvl3pPr marL="715955" indent="-177799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3366"/>
        </a:buClr>
        <a:buFont typeface="Arial" panose="020B0604020202020204" pitchFamily="34" charset="0"/>
        <a:buChar char="•"/>
        <a:defRPr sz="1200" b="0" i="0" kern="1200">
          <a:solidFill>
            <a:srgbClr val="0C294F"/>
          </a:solidFill>
          <a:latin typeface="+mn-lt"/>
          <a:ea typeface="+mn-ea"/>
          <a:cs typeface="Verdana"/>
        </a:defRPr>
      </a:lvl3pPr>
      <a:lvl4pPr marL="890578" indent="-171448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3366"/>
        </a:buClr>
        <a:buFont typeface="Lucida Grande"/>
        <a:buChar char="-"/>
        <a:defRPr sz="1200" b="0" i="0" kern="1200">
          <a:solidFill>
            <a:srgbClr val="0C294F"/>
          </a:solidFill>
          <a:latin typeface="+mn-lt"/>
          <a:ea typeface="+mn-ea"/>
          <a:cs typeface="+mn-cs"/>
        </a:defRPr>
      </a:lvl4pPr>
      <a:lvl5pPr marL="1163626" indent="-177799" algn="l" defTabSz="457196" rtl="0" eaLnBrk="1" latinLnBrk="0" hangingPunct="1">
        <a:spcBef>
          <a:spcPts val="0"/>
        </a:spcBef>
        <a:spcAft>
          <a:spcPts val="800"/>
        </a:spcAft>
        <a:buClr>
          <a:srgbClr val="003366"/>
        </a:buClr>
        <a:buFont typeface="Arial"/>
        <a:buChar char="•"/>
        <a:defRPr sz="1600" kern="1200">
          <a:solidFill>
            <a:srgbClr val="003366"/>
          </a:solidFill>
          <a:latin typeface="Calibri"/>
          <a:ea typeface="+mn-ea"/>
          <a:cs typeface="+mn-cs"/>
        </a:defRPr>
      </a:lvl5pPr>
      <a:lvl6pPr marL="2514575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04000" y="504000"/>
            <a:ext cx="9151200" cy="7567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GB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43424" y="1322558"/>
            <a:ext cx="7657301" cy="353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BE" dirty="0"/>
              <a:t>Klik om de tekststijl van het model te bewerken</a:t>
            </a:r>
          </a:p>
          <a:p>
            <a:pPr lvl="1"/>
            <a:r>
              <a:rPr lang="nl-BE" dirty="0"/>
              <a:t>Tweede niveau</a:t>
            </a:r>
          </a:p>
          <a:p>
            <a:pPr lvl="2"/>
            <a:r>
              <a:rPr lang="nl-BE" dirty="0"/>
              <a:t>Derde niveau</a:t>
            </a:r>
          </a:p>
          <a:p>
            <a:pPr lvl="3"/>
            <a:r>
              <a:rPr lang="nl-BE" dirty="0"/>
              <a:t>Vierde niveau</a:t>
            </a:r>
          </a:p>
          <a:p>
            <a:pPr lvl="3"/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1" i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</a:lstStyle>
          <a:p>
            <a:fld id="{BE7BFF24-2C35-3444-B615-6A3C0CF587B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MSIPCMContentMarking" descr="{&quot;HashCode&quot;:417909460,&quot;Placement&quot;:&quot;Header&quot;,&quot;Top&quot;:0.0,&quot;Left&quot;:373.295349,&quot;SlideWidth&quot;:800,&quot;SlideHeight&quot;:450}">
            <a:extLst>
              <a:ext uri="{FF2B5EF4-FFF2-40B4-BE49-F238E27FC236}">
                <a16:creationId xmlns:a16="http://schemas.microsoft.com/office/drawing/2014/main" id="{E2945307-8031-4493-9AD5-934332A6AC1E}"/>
              </a:ext>
            </a:extLst>
          </p:cNvPr>
          <p:cNvSpPr txBox="1"/>
          <p:nvPr userDrawn="1"/>
        </p:nvSpPr>
        <p:spPr>
          <a:xfrm>
            <a:off x="4740851" y="0"/>
            <a:ext cx="678298" cy="262344"/>
          </a:xfrm>
          <a:prstGeom prst="rect">
            <a:avLst/>
          </a:prstGeom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nl-BE" sz="1000">
                <a:solidFill>
                  <a:srgbClr val="000000"/>
                </a:solidFill>
                <a:latin typeface="Calibri" panose="020F0502020204030204" pitchFamily="34" charset="0"/>
              </a:rPr>
              <a:t>Internal</a:t>
            </a:r>
            <a:endParaRPr lang="nl-BE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1D96F4-213F-2C06-828B-FA1E208CB3EF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302" y="4859214"/>
            <a:ext cx="219075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5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  <p:sldLayoutId id="2147483837" r:id="rId18"/>
    <p:sldLayoutId id="2147483838" r:id="rId19"/>
    <p:sldLayoutId id="2147483839" r:id="rId20"/>
    <p:sldLayoutId id="2147483840" r:id="rId21"/>
  </p:sldLayoutIdLst>
  <p:hf hdr="0" dt="0"/>
  <p:txStyles>
    <p:titleStyle>
      <a:lvl1pPr algn="l" defTabSz="457196" rtl="0" eaLnBrk="1" latinLnBrk="0" hangingPunct="1">
        <a:lnSpc>
          <a:spcPct val="85000"/>
        </a:lnSpc>
        <a:spcBef>
          <a:spcPct val="0"/>
        </a:spcBef>
        <a:buNone/>
        <a:defRPr sz="2800" b="1" i="0" kern="1200" baseline="0">
          <a:solidFill>
            <a:srgbClr val="0097DB"/>
          </a:solidFill>
          <a:latin typeface="Gilroy Bold" pitchFamily="2" charset="77"/>
          <a:ea typeface="+mj-ea"/>
          <a:cs typeface="Verdana"/>
        </a:defRPr>
      </a:lvl1pPr>
    </p:titleStyle>
    <p:bodyStyle>
      <a:lvl1pPr marL="269872" indent="-269872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96DC"/>
        </a:buClr>
        <a:buFont typeface="Arial" panose="020B0604020202020204" pitchFamily="34" charset="0"/>
        <a:buChar char="•"/>
        <a:defRPr sz="1200" b="0" i="0" kern="1200" baseline="0">
          <a:solidFill>
            <a:srgbClr val="0C294F"/>
          </a:solidFill>
          <a:latin typeface="+mn-lt"/>
          <a:ea typeface="+mn-ea"/>
          <a:cs typeface="Verdana"/>
        </a:defRPr>
      </a:lvl1pPr>
      <a:lvl2pPr marL="539744" indent="-269872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96DC"/>
        </a:buClr>
        <a:buFont typeface="Lucida Grande"/>
        <a:buChar char="-"/>
        <a:tabLst/>
        <a:defRPr sz="1200" b="0" i="0" kern="1200" baseline="0">
          <a:solidFill>
            <a:srgbClr val="0C294F"/>
          </a:solidFill>
          <a:latin typeface="+mn-lt"/>
          <a:ea typeface="+mn-ea"/>
          <a:cs typeface="Verdana"/>
        </a:defRPr>
      </a:lvl2pPr>
      <a:lvl3pPr marL="715955" indent="-177799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3366"/>
        </a:buClr>
        <a:buFont typeface="Arial" panose="020B0604020202020204" pitchFamily="34" charset="0"/>
        <a:buChar char="•"/>
        <a:defRPr sz="1200" b="0" i="0" kern="1200">
          <a:solidFill>
            <a:srgbClr val="0C294F"/>
          </a:solidFill>
          <a:latin typeface="+mn-lt"/>
          <a:ea typeface="+mn-ea"/>
          <a:cs typeface="Verdana"/>
        </a:defRPr>
      </a:lvl3pPr>
      <a:lvl4pPr marL="890578" indent="-171448" algn="l" defTabSz="45719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3366"/>
        </a:buClr>
        <a:buFont typeface="Lucida Grande"/>
        <a:buChar char="-"/>
        <a:defRPr sz="1200" b="0" i="0" kern="1200">
          <a:solidFill>
            <a:srgbClr val="0C294F"/>
          </a:solidFill>
          <a:latin typeface="+mn-lt"/>
          <a:ea typeface="+mn-ea"/>
          <a:cs typeface="+mn-cs"/>
        </a:defRPr>
      </a:lvl4pPr>
      <a:lvl5pPr marL="1163626" indent="-177799" algn="l" defTabSz="457196" rtl="0" eaLnBrk="1" latinLnBrk="0" hangingPunct="1">
        <a:spcBef>
          <a:spcPts val="0"/>
        </a:spcBef>
        <a:spcAft>
          <a:spcPts val="800"/>
        </a:spcAft>
        <a:buClr>
          <a:srgbClr val="003366"/>
        </a:buClr>
        <a:buFont typeface="Arial"/>
        <a:buChar char="•"/>
        <a:defRPr sz="1600" kern="1200">
          <a:solidFill>
            <a:srgbClr val="003366"/>
          </a:solidFill>
          <a:latin typeface="Calibri"/>
          <a:ea typeface="+mn-ea"/>
          <a:cs typeface="+mn-cs"/>
        </a:defRPr>
      </a:lvl5pPr>
      <a:lvl6pPr marL="2514575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45719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ntthornton.nl/insights/themas/legal/de-zeven-voordelen-van-een-duurzaam-hr-beleid/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hyperlink" Target="https://www.adecco.nl/werkgevers/nieuws/waarom-je-een-duurzaam-hrm-beleid-nodig-hebt" TargetMode="External"/><Relationship Id="rId4" Type="http://schemas.openxmlformats.org/officeDocument/2006/relationships/hyperlink" Target="https://duurzaaminjewerk.nl/duurzaam-hr-beleid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emf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Relationship Id="rId9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svg"/><Relationship Id="rId3" Type="http://schemas.openxmlformats.org/officeDocument/2006/relationships/hyperlink" Target="https://www.kbc.be/privatkunden/de/bankgeschaefte/services/third-party-services/leadlife-mitarbeiter.html?zone=topnav#startmetleadlife" TargetMode="External"/><Relationship Id="rId7" Type="http://schemas.openxmlformats.org/officeDocument/2006/relationships/image" Target="../media/image66.svg"/><Relationship Id="rId12" Type="http://schemas.openxmlformats.org/officeDocument/2006/relationships/image" Target="../media/image71.png"/><Relationship Id="rId2" Type="http://schemas.openxmlformats.org/officeDocument/2006/relationships/hyperlink" Target="https://www.kbc.be/unternehmen/de/aktion/leadlife-arbeitgeber.html?zone=topnav" TargetMode="Externa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5.png"/><Relationship Id="rId11" Type="http://schemas.openxmlformats.org/officeDocument/2006/relationships/image" Target="../media/image70.svg"/><Relationship Id="rId5" Type="http://schemas.openxmlformats.org/officeDocument/2006/relationships/image" Target="../media/image64.sv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svg"/><Relationship Id="rId1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7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hyperlink" Target="https://pubmed.ncbi.nlm.nih.gov/29878870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bjsm.bmj.com/content/39/3/e15" TargetMode="External"/><Relationship Id="rId5" Type="http://schemas.openxmlformats.org/officeDocument/2006/relationships/hyperlink" Target="https://www.rivm.nl/publicaties/leefstijl-en-arbeid-in-balans-literatuurstudie-naar-invloed-van-leefstijlfactoren-en" TargetMode="External"/><Relationship Id="rId4" Type="http://schemas.openxmlformats.org/officeDocument/2006/relationships/hyperlink" Target="https://www.tijd.be/partner/partena-professional/hr-agility/leeftijd-welzijn-en-gezondheid-bepalen-absenteisme/1046196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1A572B-648D-224E-8F88-E4A86E8D95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49810"/>
          <a:stretch/>
        </p:blipFill>
        <p:spPr>
          <a:xfrm>
            <a:off x="283474" y="-7457"/>
            <a:ext cx="9876526" cy="573748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7EDBE11-3F80-7F88-C18A-278179B4C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027" y="141372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1D29685-8087-6E08-B649-9EBFEA9E8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0"/>
            <a:ext cx="4503737" cy="573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5FF65D-1CD1-0FBC-CFCF-EAE1114BD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195" y="2417223"/>
            <a:ext cx="7257058" cy="368434"/>
          </a:xfrm>
        </p:spPr>
        <p:txBody>
          <a:bodyPr rtlCol="0"/>
          <a:lstStyle/>
          <a:p>
            <a:pPr rtl="0"/>
            <a:r>
              <a:rPr lang="de-de" sz="2800" dirty="0"/>
              <a:t>KBC</a:t>
            </a:r>
            <a:r>
              <a:rPr lang="de-de" sz="2400" dirty="0"/>
              <a:t> </a:t>
            </a:r>
            <a:r>
              <a:rPr lang="de-de" sz="2800" dirty="0"/>
              <a:t>Wohlbefinden</a:t>
            </a:r>
            <a:endParaRPr lang="en-BE" sz="2400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946F2C38-9094-5B5A-420A-6DE18BE4441B}"/>
              </a:ext>
            </a:extLst>
          </p:cNvPr>
          <p:cNvSpPr txBox="1"/>
          <p:nvPr/>
        </p:nvSpPr>
        <p:spPr>
          <a:xfrm>
            <a:off x="599195" y="3123133"/>
            <a:ext cx="2183611" cy="132343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0D2A50"/>
              </a:solidFill>
              <a:effectLst/>
              <a:uLnTx/>
              <a:uFillTx/>
              <a:latin typeface="Gilroy Bol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b="0" i="0" u="none" strike="noStrike" kern="1200" cap="none" spc="0" normalizeH="0" noProof="0" dirty="0">
                <a:ln>
                  <a:noFill/>
                </a:ln>
                <a:solidFill>
                  <a:srgbClr val="0D2A50"/>
                </a:solidFill>
                <a:effectLst/>
                <a:uLnTx/>
                <a:uFillTx/>
                <a:latin typeface="Gilroy Bold"/>
                <a:ea typeface="+mn-ea"/>
                <a:cs typeface="+mn-cs"/>
              </a:rPr>
              <a:t>KBC Versicherungen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b="0" i="0" u="none" strike="noStrike" kern="1200" cap="none" spc="0" normalizeH="0" noProof="0" dirty="0">
                <a:ln>
                  <a:noFill/>
                </a:ln>
                <a:solidFill>
                  <a:srgbClr val="0D2A50"/>
                </a:solidFill>
                <a:effectLst/>
                <a:uLnTx/>
                <a:uFillTx/>
                <a:latin typeface="Gilroy Bold"/>
                <a:ea typeface="+mn-ea"/>
                <a:cs typeface="+mn-cs"/>
              </a:rPr>
              <a:t>Name des Kunden</a:t>
            </a:r>
            <a:endParaRPr lang="fr-be" sz="1600" b="0" i="0" u="none" strike="noStrike" kern="1200" cap="none" spc="0" normalizeH="0" noProof="0" dirty="0">
              <a:ln>
                <a:noFill/>
              </a:ln>
              <a:solidFill>
                <a:srgbClr val="0D2A50"/>
              </a:solidFill>
              <a:effectLst/>
              <a:uLnTx/>
              <a:uFillTx/>
              <a:latin typeface="Gilroy Bol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0D2A50"/>
              </a:solidFill>
              <a:effectLst/>
              <a:uLnTx/>
              <a:uFillTx/>
              <a:latin typeface="Gilroy Bol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b="0" i="0" u="none" strike="noStrike" kern="1200" cap="none" spc="0" normalizeH="0" noProof="0" dirty="0">
                <a:ln>
                  <a:noFill/>
                </a:ln>
                <a:solidFill>
                  <a:srgbClr val="0D2A50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Datum</a:t>
            </a:r>
            <a:endParaRPr lang="fr-be" sz="1600" b="0" i="0" u="none" strike="noStrike" kern="1200" cap="none" spc="0" normalizeH="0" noProof="0" dirty="0">
              <a:ln>
                <a:noFill/>
              </a:ln>
              <a:solidFill>
                <a:srgbClr val="0D2A50"/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ADAAF3-6A22-3E96-F542-86EA95DDC5AD}"/>
              </a:ext>
            </a:extLst>
          </p:cNvPr>
          <p:cNvGrpSpPr/>
          <p:nvPr/>
        </p:nvGrpSpPr>
        <p:grpSpPr>
          <a:xfrm>
            <a:off x="6298469" y="4845605"/>
            <a:ext cx="4617786" cy="528501"/>
            <a:chOff x="6298469" y="4845605"/>
            <a:chExt cx="4617786" cy="5285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CE1090-6AD3-F9AE-5435-D1D95CDA0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8469" y="4845605"/>
              <a:ext cx="4617786" cy="528501"/>
            </a:xfrm>
            <a:prstGeom prst="rect">
              <a:avLst/>
            </a:prstGeom>
            <a:effectLst>
              <a:outerShdw blurRad="83748" algn="tl" rotWithShape="0">
                <a:prstClr val="black">
                  <a:alpha val="15000"/>
                </a:prstClr>
              </a:outerShdw>
            </a:effec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045D67E-93B3-4BB4-4BA6-12B9E86B8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75324" y="4885361"/>
              <a:ext cx="701202" cy="4020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823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27545E-F4D0-17DC-4000-61D794CACA1C}"/>
              </a:ext>
            </a:extLst>
          </p:cNvPr>
          <p:cNvSpPr/>
          <p:nvPr/>
        </p:nvSpPr>
        <p:spPr>
          <a:xfrm>
            <a:off x="6528480" y="0"/>
            <a:ext cx="3701175" cy="5715000"/>
          </a:xfrm>
          <a:prstGeom prst="rect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nl-BE" sz="14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F70CE-0088-0CFF-4779-77743654AB80}"/>
              </a:ext>
            </a:extLst>
          </p:cNvPr>
          <p:cNvSpPr/>
          <p:nvPr/>
        </p:nvSpPr>
        <p:spPr>
          <a:xfrm>
            <a:off x="0" y="0"/>
            <a:ext cx="3701175" cy="5715000"/>
          </a:xfrm>
          <a:prstGeom prst="rect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nl-BE" sz="1400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3DB3D-B4D5-0A56-607E-5A162A0613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BE7BFF24-2C35-3444-B615-6A3C0CF587B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Rectangle: Rounded Corners 14">
            <a:extLst>
              <a:ext uri="{FF2B5EF4-FFF2-40B4-BE49-F238E27FC236}">
                <a16:creationId xmlns:a16="http://schemas.microsoft.com/office/drawing/2014/main" id="{B937A868-0342-17E6-81B5-6BA056FAEB9E}"/>
              </a:ext>
            </a:extLst>
          </p:cNvPr>
          <p:cNvSpPr/>
          <p:nvPr/>
        </p:nvSpPr>
        <p:spPr>
          <a:xfrm>
            <a:off x="4258165" y="1138973"/>
            <a:ext cx="1713325" cy="855570"/>
          </a:xfrm>
          <a:prstGeom prst="roundRect">
            <a:avLst/>
          </a:prstGeom>
          <a:solidFill>
            <a:srgbClr val="009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de-de" sz="1200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Gruppen-versicherung</a:t>
            </a:r>
          </a:p>
        </p:txBody>
      </p:sp>
      <p:sp>
        <p:nvSpPr>
          <p:cNvPr id="11" name="Rectangle: Rounded Corners 15">
            <a:extLst>
              <a:ext uri="{FF2B5EF4-FFF2-40B4-BE49-F238E27FC236}">
                <a16:creationId xmlns:a16="http://schemas.microsoft.com/office/drawing/2014/main" id="{8FAEC43C-DDD7-A01D-A5EC-4CC518B22078}"/>
              </a:ext>
            </a:extLst>
          </p:cNvPr>
          <p:cNvSpPr/>
          <p:nvPr/>
        </p:nvSpPr>
        <p:spPr>
          <a:xfrm>
            <a:off x="4258165" y="3988791"/>
            <a:ext cx="1713325" cy="855570"/>
          </a:xfrm>
          <a:prstGeom prst="roundRect">
            <a:avLst/>
          </a:prstGeom>
          <a:solidFill>
            <a:srgbClr val="009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de-de" sz="1200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Kollektive Krankenhausaufenthaltsversicherung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EDCDE-29B6-D22C-D0CD-688442172389}"/>
              </a:ext>
            </a:extLst>
          </p:cNvPr>
          <p:cNvSpPr txBox="1"/>
          <p:nvPr/>
        </p:nvSpPr>
        <p:spPr>
          <a:xfrm>
            <a:off x="3864104" y="667926"/>
            <a:ext cx="2501445" cy="3693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de-de" b="1" dirty="0">
                <a:solidFill>
                  <a:srgbClr val="002060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ALTERSVERSORGUNG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523AF5-F11F-12DC-5496-29FB21227D61}"/>
              </a:ext>
            </a:extLst>
          </p:cNvPr>
          <p:cNvSpPr txBox="1"/>
          <p:nvPr/>
        </p:nvSpPr>
        <p:spPr>
          <a:xfrm>
            <a:off x="4019158" y="3488244"/>
            <a:ext cx="2191339" cy="3693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de-de" b="1" dirty="0">
                <a:latin typeface="+mj-lt"/>
                <a:ea typeface="Verdana"/>
                <a:cs typeface="Verdana" panose="020B0604030504040204" pitchFamily="34" charset="0"/>
              </a:rPr>
              <a:t>GESUNDHEIT</a:t>
            </a:r>
            <a:endParaRPr lang="nl-BE" sz="2000" b="1" dirty="0">
              <a:solidFill>
                <a:schemeClr val="bg2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3B694D-53EA-2BA8-254C-FA090BF68C2E}"/>
              </a:ext>
            </a:extLst>
          </p:cNvPr>
          <p:cNvSpPr txBox="1"/>
          <p:nvPr/>
        </p:nvSpPr>
        <p:spPr>
          <a:xfrm>
            <a:off x="7009616" y="3888354"/>
            <a:ext cx="2832744" cy="40011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rtl="0"/>
            <a:r>
              <a:rPr lang="de-de" sz="20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WOHLBEFINDEN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0C579E2-0D4F-C6C5-01E3-E414D6E4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929" y="397657"/>
            <a:ext cx="3375316" cy="21215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F486F4D-B147-9808-0D65-7DB3C1D659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" b="45091"/>
          <a:stretch/>
        </p:blipFill>
        <p:spPr>
          <a:xfrm>
            <a:off x="6765630" y="1566758"/>
            <a:ext cx="3320717" cy="212154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FD477DA-3E8D-FDF6-9F1B-2DAC4A7002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00"/>
          <a:stretch/>
        </p:blipFill>
        <p:spPr>
          <a:xfrm>
            <a:off x="148991" y="3136434"/>
            <a:ext cx="3389254" cy="21454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E5DF34-3D6B-9FEC-A816-BDF50B99E03F}"/>
              </a:ext>
            </a:extLst>
          </p:cNvPr>
          <p:cNvSpPr txBox="1"/>
          <p:nvPr/>
        </p:nvSpPr>
        <p:spPr>
          <a:xfrm>
            <a:off x="6606540" y="4570301"/>
            <a:ext cx="3553459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de-de" sz="1100" dirty="0"/>
              <a:t>Sie kümmern sich um das </a:t>
            </a:r>
            <a:r>
              <a:rPr lang="de-de" sz="1100" dirty="0">
                <a:latin typeface="+mj-lt"/>
              </a:rPr>
              <a:t>finanzielle</a:t>
            </a:r>
            <a:r>
              <a:rPr lang="de-de" sz="1100" dirty="0"/>
              <a:t> Wohlergehen Ihrer Mitarbeiter und die KBC belohnt Sie </a:t>
            </a:r>
            <a:r>
              <a:rPr lang="de-de" sz="1100" dirty="0">
                <a:latin typeface="+mj-lt"/>
              </a:rPr>
              <a:t>mit einer kostenlosen Mitgliedschaft für die All-in-</a:t>
            </a:r>
            <a:r>
              <a:rPr lang="de-de" sz="1100" dirty="0" err="1">
                <a:latin typeface="+mj-lt"/>
              </a:rPr>
              <a:t>One</a:t>
            </a:r>
            <a:r>
              <a:rPr lang="de-de" sz="1100" dirty="0">
                <a:latin typeface="+mj-lt"/>
              </a:rPr>
              <a:t>-Lifestyle-Plattform von</a:t>
            </a:r>
            <a:r>
              <a:rPr lang="de-de" sz="1100" dirty="0"/>
              <a:t> </a:t>
            </a:r>
            <a:r>
              <a:rPr lang="de-de" sz="1100" dirty="0" err="1">
                <a:latin typeface="+mj-lt"/>
              </a:rPr>
              <a:t>leadlife</a:t>
            </a:r>
            <a:r>
              <a:rPr lang="de-de" sz="1100" dirty="0"/>
              <a:t> für alle Ihre angeschlossenen Mitarbeiter</a:t>
            </a:r>
            <a:r>
              <a:rPr lang="de-de" sz="1200" dirty="0"/>
              <a:t>. </a:t>
            </a:r>
            <a:endParaRPr lang="nl-BE" sz="1200" dirty="0">
              <a:latin typeface="+mj-lt"/>
            </a:endParaRPr>
          </a:p>
        </p:txBody>
      </p:sp>
      <p:sp>
        <p:nvSpPr>
          <p:cNvPr id="33" name="Plus Sign 32">
            <a:extLst>
              <a:ext uri="{FF2B5EF4-FFF2-40B4-BE49-F238E27FC236}">
                <a16:creationId xmlns:a16="http://schemas.microsoft.com/office/drawing/2014/main" id="{D50BE1F7-D311-2CBE-4D31-DF8E7E4960AF}"/>
              </a:ext>
            </a:extLst>
          </p:cNvPr>
          <p:cNvSpPr/>
          <p:nvPr/>
        </p:nvSpPr>
        <p:spPr>
          <a:xfrm>
            <a:off x="7077544" y="528330"/>
            <a:ext cx="379545" cy="398285"/>
          </a:xfrm>
          <a:prstGeom prst="mathPlus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nl-BE" sz="1400" err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74DD0F-82FA-946B-B06A-EE787091121D}"/>
              </a:ext>
            </a:extLst>
          </p:cNvPr>
          <p:cNvSpPr txBox="1"/>
          <p:nvPr/>
        </p:nvSpPr>
        <p:spPr>
          <a:xfrm>
            <a:off x="7457089" y="528515"/>
            <a:ext cx="1965603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600">
                <a:solidFill>
                  <a:schemeClr val="bg1"/>
                </a:solidFill>
              </a:rPr>
              <a:t>Kostenlose Mitgliedschaft</a:t>
            </a:r>
          </a:p>
        </p:txBody>
      </p:sp>
    </p:spTree>
    <p:extLst>
      <p:ext uri="{BB962C8B-B14F-4D97-AF65-F5344CB8AC3E}">
        <p14:creationId xmlns:p14="http://schemas.microsoft.com/office/powerpoint/2010/main" val="88059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5EED96C-71F9-A888-14B6-8E7E56203A86}"/>
              </a:ext>
            </a:extLst>
          </p:cNvPr>
          <p:cNvSpPr>
            <a:spLocks noGrp="1"/>
          </p:cNvSpPr>
          <p:nvPr/>
        </p:nvSpPr>
        <p:spPr>
          <a:xfrm>
            <a:off x="503999" y="504000"/>
            <a:ext cx="8091781" cy="368434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45719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 baseline="0">
                <a:solidFill>
                  <a:srgbClr val="0097DB"/>
                </a:solidFill>
                <a:latin typeface="Gilroy Bold" pitchFamily="2" charset="77"/>
                <a:ea typeface="+mj-ea"/>
                <a:cs typeface="Verdana"/>
              </a:defRPr>
            </a:lvl1pPr>
          </a:lstStyle>
          <a:p>
            <a:pPr rtl="0"/>
            <a:endParaRPr lang="nl-BE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EB02231-0813-1E96-C425-39D5D90282B5}"/>
              </a:ext>
            </a:extLst>
          </p:cNvPr>
          <p:cNvSpPr>
            <a:spLocks noGrp="1"/>
          </p:cNvSpPr>
          <p:nvPr/>
        </p:nvSpPr>
        <p:spPr>
          <a:xfrm>
            <a:off x="1" y="5130320"/>
            <a:ext cx="704994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600" b="1" i="0" kern="1200">
                <a:solidFill>
                  <a:srgbClr val="0096DC"/>
                </a:solidFill>
                <a:latin typeface="Gilroy Bold" pitchFamily="2" charset="77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BE7BFF24-2C35-3444-B615-6A3C0CF587B2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0A50799F-E477-AC98-E0B9-04300DD1AB54}"/>
              </a:ext>
            </a:extLst>
          </p:cNvPr>
          <p:cNvGrpSpPr/>
          <p:nvPr/>
        </p:nvGrpSpPr>
        <p:grpSpPr>
          <a:xfrm>
            <a:off x="0" y="2669638"/>
            <a:ext cx="5397262" cy="1869632"/>
            <a:chOff x="0" y="2669638"/>
            <a:chExt cx="3452941" cy="1869632"/>
          </a:xfrm>
        </p:grpSpPr>
        <p:sp>
          <p:nvSpPr>
            <p:cNvPr id="19" name="Rectangle 20">
              <a:extLst>
                <a:ext uri="{FF2B5EF4-FFF2-40B4-BE49-F238E27FC236}">
                  <a16:creationId xmlns:a16="http://schemas.microsoft.com/office/drawing/2014/main" id="{09CF6D01-EF20-AA53-1FFF-57A991D9AA98}"/>
                </a:ext>
              </a:extLst>
            </p:cNvPr>
            <p:cNvSpPr/>
            <p:nvPr/>
          </p:nvSpPr>
          <p:spPr>
            <a:xfrm>
              <a:off x="0" y="2669638"/>
              <a:ext cx="3452941" cy="663478"/>
            </a:xfrm>
            <a:prstGeom prst="rect">
              <a:avLst/>
            </a:prstGeom>
            <a:solidFill>
              <a:srgbClr val="00AE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58988" rtl="0"/>
              <a:r>
                <a:rPr lang="de-de" sz="1400" dirty="0"/>
                <a:t>WAR FOR TALENT</a:t>
              </a:r>
            </a:p>
          </p:txBody>
        </p:sp>
        <p:sp>
          <p:nvSpPr>
            <p:cNvPr id="20" name="TextBox 24">
              <a:extLst>
                <a:ext uri="{FF2B5EF4-FFF2-40B4-BE49-F238E27FC236}">
                  <a16:creationId xmlns:a16="http://schemas.microsoft.com/office/drawing/2014/main" id="{72E98C1D-994F-FB4B-5941-4DCADAE1F682}"/>
                </a:ext>
              </a:extLst>
            </p:cNvPr>
            <p:cNvSpPr txBox="1"/>
            <p:nvPr/>
          </p:nvSpPr>
          <p:spPr>
            <a:xfrm>
              <a:off x="701781" y="3671340"/>
              <a:ext cx="2076670" cy="8679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9240" lvl="1" algn="ctr" rtl="0">
                <a:lnSpc>
                  <a:spcPct val="90000"/>
                </a:lnSpc>
              </a:pPr>
              <a:r>
                <a:rPr lang="de-de" sz="1400" dirty="0">
                  <a:cs typeface="+mn-cs"/>
                </a:rPr>
                <a:t>Wie </a:t>
              </a:r>
              <a:r>
                <a:rPr lang="de-de" sz="1400" dirty="0"/>
                <a:t>bleiben Sie </a:t>
              </a:r>
              <a:r>
                <a:rPr lang="de-de" sz="1400" dirty="0">
                  <a:cs typeface="+mn-cs"/>
                </a:rPr>
                <a:t>ein </a:t>
              </a:r>
              <a:r>
                <a:rPr lang="de-de" sz="1400" dirty="0">
                  <a:latin typeface="+mj-lt"/>
                  <a:cs typeface="+mn-cs"/>
                </a:rPr>
                <a:t>attraktiver Arbeitgeber</a:t>
              </a:r>
              <a:r>
                <a:rPr lang="de-de" sz="1400" dirty="0">
                  <a:cs typeface="+mn-cs"/>
                </a:rPr>
                <a:t> im </a:t>
              </a:r>
              <a:r>
                <a:rPr lang="de-de" sz="1400" dirty="0"/>
                <a:t>zunehmenden</a:t>
              </a:r>
              <a:r>
                <a:rPr lang="de-de" sz="1400" dirty="0">
                  <a:cs typeface="+mn-cs"/>
                </a:rPr>
                <a:t> Kampf um Talente? </a:t>
              </a:r>
              <a:endParaRPr lang="en-US" dirty="0"/>
            </a:p>
            <a:p>
              <a:pPr marL="269240" lvl="1" indent="0" algn="ctr" rtl="0">
                <a:lnSpc>
                  <a:spcPct val="90000"/>
                </a:lnSpc>
                <a:buNone/>
              </a:pPr>
              <a:endParaRPr lang="nl-BE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Rectangle 21">
            <a:extLst>
              <a:ext uri="{FF2B5EF4-FFF2-40B4-BE49-F238E27FC236}">
                <a16:creationId xmlns:a16="http://schemas.microsoft.com/office/drawing/2014/main" id="{D6B40CC4-23F8-D34A-D9C6-4144D3D7A5F7}"/>
              </a:ext>
            </a:extLst>
          </p:cNvPr>
          <p:cNvSpPr/>
          <p:nvPr/>
        </p:nvSpPr>
        <p:spPr>
          <a:xfrm>
            <a:off x="5397262" y="2669638"/>
            <a:ext cx="4762738" cy="663478"/>
          </a:xfrm>
          <a:prstGeom prst="rect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68400" rtl="0"/>
            <a:r>
              <a:rPr lang="de-de" sz="1400"/>
              <a:t>CARING EMPLOYER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F3D3FE3-5B1C-74FF-D642-412F34FE9CD5}"/>
              </a:ext>
            </a:extLst>
          </p:cNvPr>
          <p:cNvSpPr txBox="1"/>
          <p:nvPr/>
        </p:nvSpPr>
        <p:spPr>
          <a:xfrm>
            <a:off x="5750996" y="3671340"/>
            <a:ext cx="332485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2" lvl="1" algn="ctr" rtl="0">
              <a:lnSpc>
                <a:spcPct val="90000"/>
              </a:lnSpc>
            </a:pPr>
            <a:r>
              <a:rPr lang="de-de" sz="1400" dirty="0"/>
              <a:t>Ihre Mitarbeiter sind Ihr </a:t>
            </a:r>
            <a:r>
              <a:rPr lang="de-de" sz="1400" dirty="0">
                <a:latin typeface="+mj-lt"/>
              </a:rPr>
              <a:t>wichtigstes Kapital</a:t>
            </a:r>
            <a:r>
              <a:rPr lang="de-de" sz="1400" dirty="0"/>
              <a:t>, und es ist wichtig, sich gut um sie zu kümmern. </a:t>
            </a:r>
          </a:p>
          <a:p>
            <a:pPr marL="269872" lvl="1" indent="0" algn="ctr" rtl="0">
              <a:lnSpc>
                <a:spcPct val="90000"/>
              </a:lnSpc>
              <a:buNone/>
            </a:pPr>
            <a:endParaRPr lang="nl-BE" sz="1400" dirty="0"/>
          </a:p>
          <a:p>
            <a:pPr marL="269872" lvl="1" indent="0" algn="ctr" rtl="0">
              <a:lnSpc>
                <a:spcPct val="90000"/>
              </a:lnSpc>
              <a:buNone/>
            </a:pPr>
            <a:endParaRPr lang="nl-BE" sz="1400" dirty="0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424FAFB7-988C-4160-47F4-85B31D86B8DB}"/>
              </a:ext>
            </a:extLst>
          </p:cNvPr>
          <p:cNvSpPr/>
          <p:nvPr/>
        </p:nvSpPr>
        <p:spPr>
          <a:xfrm>
            <a:off x="0" y="0"/>
            <a:ext cx="1096948" cy="2669638"/>
          </a:xfrm>
          <a:prstGeom prst="rect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nl-BE" sz="140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A9DEB6FA-BE59-C7B3-A76E-5BD05CE06813}"/>
              </a:ext>
            </a:extLst>
          </p:cNvPr>
          <p:cNvSpPr/>
          <p:nvPr/>
        </p:nvSpPr>
        <p:spPr>
          <a:xfrm>
            <a:off x="9063052" y="0"/>
            <a:ext cx="1096948" cy="2669638"/>
          </a:xfrm>
          <a:prstGeom prst="rect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nl-BE" sz="1400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41C3FF58-20A0-7E54-9920-7B8DBB22A6E5}"/>
              </a:ext>
            </a:extLst>
          </p:cNvPr>
          <p:cNvSpPr/>
          <p:nvPr/>
        </p:nvSpPr>
        <p:spPr>
          <a:xfrm>
            <a:off x="4551170" y="6807"/>
            <a:ext cx="1096948" cy="2669638"/>
          </a:xfrm>
          <a:prstGeom prst="rect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nl-BE" sz="1400"/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2C68F2E6-6249-A6C6-C09F-C21C5D00F0F6}"/>
              </a:ext>
            </a:extLst>
          </p:cNvPr>
          <p:cNvSpPr txBox="1"/>
          <p:nvPr/>
        </p:nvSpPr>
        <p:spPr>
          <a:xfrm>
            <a:off x="1452861" y="4450651"/>
            <a:ext cx="289011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2" lvl="1" indent="0" algn="ctr" rtl="0">
              <a:lnSpc>
                <a:spcPct val="90000"/>
              </a:lnSpc>
              <a:buNone/>
            </a:pPr>
            <a:r>
              <a:rPr lang="de-de" sz="1400" dirty="0"/>
              <a:t>Wie können Sie </a:t>
            </a:r>
            <a:r>
              <a:rPr lang="de-de" sz="1400" dirty="0">
                <a:latin typeface="+mj-lt"/>
              </a:rPr>
              <a:t>gute Mitarbeiter an sich binden</a:t>
            </a:r>
            <a:r>
              <a:rPr lang="de-de" sz="1400" dirty="0"/>
              <a:t>? </a:t>
            </a:r>
            <a:endParaRPr lang="nl-BE" sz="1400" dirty="0">
              <a:solidFill>
                <a:schemeClr val="tx1"/>
              </a:solidFill>
              <a:cs typeface="+mn-cs"/>
            </a:endParaRPr>
          </a:p>
        </p:txBody>
      </p:sp>
      <p:pic>
        <p:nvPicPr>
          <p:cNvPr id="17" name="Picture 12">
            <a:extLst>
              <a:ext uri="{FF2B5EF4-FFF2-40B4-BE49-F238E27FC236}">
                <a16:creationId xmlns:a16="http://schemas.microsoft.com/office/drawing/2014/main" id="{5711C687-690A-8E3C-8E0D-51003B85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7" t="-42" r="15747" b="876"/>
          <a:stretch/>
        </p:blipFill>
        <p:spPr>
          <a:xfrm>
            <a:off x="5648118" y="6807"/>
            <a:ext cx="3427734" cy="2662830"/>
          </a:xfrm>
          <a:prstGeom prst="rect">
            <a:avLst/>
          </a:prstGeom>
        </p:spPr>
      </p:pic>
      <p:pic>
        <p:nvPicPr>
          <p:cNvPr id="18" name="Content Placeholder 10">
            <a:extLst>
              <a:ext uri="{FF2B5EF4-FFF2-40B4-BE49-F238E27FC236}">
                <a16:creationId xmlns:a16="http://schemas.microsoft.com/office/drawing/2014/main" id="{960F49CB-0CCE-BFBA-D7DA-19E62C1FAE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" t="1591" r="20650" b="4052"/>
          <a:stretch/>
        </p:blipFill>
        <p:spPr bwMode="gray">
          <a:xfrm>
            <a:off x="1084147" y="0"/>
            <a:ext cx="3467023" cy="266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9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55B3A3E3-76BA-6B6C-D118-08BBACF6B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592" y="8657"/>
            <a:ext cx="4652011" cy="47845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000B950-3F2D-9A40-8988-39AD50E2F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965" y="335980"/>
            <a:ext cx="8096723" cy="368434"/>
          </a:xfrm>
        </p:spPr>
        <p:txBody>
          <a:bodyPr rtlCol="0"/>
          <a:lstStyle/>
          <a:p>
            <a:pPr rtl="0"/>
            <a:r>
              <a:rPr lang="de-de" sz="2400" dirty="0"/>
              <a:t>CARING EMPLOYER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AFDDE-B27F-37BD-DC6E-3048487BCC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16965" y="1298407"/>
            <a:ext cx="5662030" cy="3864748"/>
          </a:xfrm>
        </p:spPr>
        <p:txBody>
          <a:bodyPr rtlCol="0"/>
          <a:lstStyle/>
          <a:p>
            <a:pPr marL="0" indent="0" rtl="0">
              <a:buNone/>
            </a:pPr>
            <a:r>
              <a:rPr lang="de-de" sz="1800" dirty="0" err="1">
                <a:latin typeface="+mj-lt"/>
              </a:rPr>
              <a:t>Caring</a:t>
            </a:r>
            <a:r>
              <a:rPr lang="de-de" sz="1800" dirty="0">
                <a:latin typeface="+mj-lt"/>
              </a:rPr>
              <a:t>-</a:t>
            </a:r>
            <a:r>
              <a:rPr lang="de-de" sz="1800" dirty="0" err="1">
                <a:latin typeface="+mj-lt"/>
              </a:rPr>
              <a:t>Employer</a:t>
            </a:r>
            <a:r>
              <a:rPr lang="de-de" sz="1800" dirty="0">
                <a:latin typeface="+mj-lt"/>
              </a:rPr>
              <a:t>-Prinzip </a:t>
            </a:r>
          </a:p>
          <a:p>
            <a:pPr marL="0" indent="0" rtl="0">
              <a:buNone/>
            </a:pPr>
            <a:r>
              <a:rPr lang="de-de" sz="1400" dirty="0"/>
              <a:t>Ihre Mitarbeiter sind Ihr </a:t>
            </a:r>
            <a:r>
              <a:rPr lang="de-de" sz="1400" dirty="0">
                <a:latin typeface="+mj-lt"/>
              </a:rPr>
              <a:t>wichtigstes Kapital</a:t>
            </a:r>
            <a:r>
              <a:rPr lang="de-de" sz="1400" dirty="0"/>
              <a:t>, </a:t>
            </a:r>
            <a:br>
              <a:rPr lang="nl-BE" sz="1400" dirty="0"/>
            </a:br>
            <a:r>
              <a:rPr lang="de-de" sz="1400" dirty="0"/>
              <a:t>es ist wichtig, sich gut um sie zu kümmern. </a:t>
            </a:r>
          </a:p>
          <a:p>
            <a:pPr marL="0" indent="0" rtl="0">
              <a:buNone/>
            </a:pPr>
            <a:r>
              <a:rPr lang="de-de" sz="1400" dirty="0"/>
              <a:t>Ein </a:t>
            </a:r>
            <a:r>
              <a:rPr lang="de-de" sz="1400" dirty="0" err="1"/>
              <a:t>Caring</a:t>
            </a:r>
            <a:r>
              <a:rPr lang="de-de" sz="1400" dirty="0"/>
              <a:t> </a:t>
            </a:r>
            <a:r>
              <a:rPr lang="de-de" sz="1400" dirty="0" err="1"/>
              <a:t>Employer</a:t>
            </a:r>
            <a:r>
              <a:rPr lang="de-de" sz="1400" dirty="0"/>
              <a:t> oder fürsorglicher Arbeitgeber bietet: </a:t>
            </a:r>
          </a:p>
          <a:p>
            <a:pPr marL="984250" indent="-444500" rtl="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de-de" sz="1400" dirty="0"/>
              <a:t>Interessantes Vergütungssystem (steuerlich)</a:t>
            </a:r>
          </a:p>
          <a:p>
            <a:pPr marL="984250" indent="-444500" rtl="0">
              <a:spcAft>
                <a:spcPts val="600"/>
              </a:spcAft>
              <a:buFontTx/>
              <a:buChar char="-"/>
            </a:pPr>
            <a:r>
              <a:rPr lang="de-de" sz="1400" dirty="0"/>
              <a:t>Strategische Politik für das Wohlbefinden mit Schwerpunkt auf Prävention</a:t>
            </a:r>
            <a:endParaRPr lang="nl-BE" sz="1400" b="1" dirty="0"/>
          </a:p>
          <a:p>
            <a:pPr marL="984250" indent="-444500" rtl="0">
              <a:spcAft>
                <a:spcPts val="600"/>
              </a:spcAft>
              <a:buFontTx/>
              <a:buChar char="-"/>
            </a:pPr>
            <a:r>
              <a:rPr lang="de-de" sz="1400" dirty="0"/>
              <a:t>Finanzielle Absicherung von Mitarbeitern und ihren Familienangehörigen bei Krankheit oder Arbeitsunfähigkeit </a:t>
            </a:r>
          </a:p>
          <a:p>
            <a:pPr marL="984250" indent="-444500" rtl="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de-de" sz="1400" dirty="0"/>
              <a:t>Zusätzliche Altersversorgung nach dem Berufsleben </a:t>
            </a:r>
          </a:p>
          <a:p>
            <a:pPr marL="285750" indent="-285750" rtl="0">
              <a:buFontTx/>
              <a:buChar char="-"/>
            </a:pPr>
            <a:endParaRPr lang="nl-BE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B1BA51-C388-B951-3BEE-040A851CE6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003" y="4478374"/>
            <a:ext cx="410261" cy="4173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2E9570-445D-1F3F-DE70-78700B8CB5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5447" y="3790464"/>
            <a:ext cx="462125" cy="4706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5242D5-B613-D11F-DB54-C76AAB0EEBF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003" y="2923300"/>
            <a:ext cx="445569" cy="493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1E18C-64BE-5A21-8676-F049E1607B4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6721" y="3374612"/>
            <a:ext cx="415852" cy="4158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B43C18-96FE-678E-8164-52358F5CAA2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4849" y="0"/>
            <a:ext cx="341171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35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E0C628-3A23-57F6-66C6-FAD71D554E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249" y="1329921"/>
            <a:ext cx="3685532" cy="370605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85F1B31-5715-9C6D-743B-9D7DEF4CE3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2813" y="503238"/>
            <a:ext cx="9247187" cy="369887"/>
          </a:xfrm>
        </p:spPr>
        <p:txBody>
          <a:bodyPr rtlCol="0"/>
          <a:lstStyle/>
          <a:p>
            <a:pPr rtl="0"/>
            <a:r>
              <a:rPr lang="de-de" sz="2400" dirty="0"/>
              <a:t>Wohlbefinden = wichtiger Bestandteil der </a:t>
            </a:r>
            <a:r>
              <a:rPr lang="de-de" sz="2400" dirty="0" err="1"/>
              <a:t>Employee</a:t>
            </a:r>
            <a:r>
              <a:rPr lang="de-de" sz="2400" dirty="0"/>
              <a:t> Benefits </a:t>
            </a:r>
            <a:br>
              <a:rPr lang="nl-BE" sz="2400" dirty="0"/>
            </a:br>
            <a:endParaRPr lang="nl-BE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6C0B2F-0295-7D9A-735F-756069D4846C}"/>
              </a:ext>
            </a:extLst>
          </p:cNvPr>
          <p:cNvSpPr txBox="1"/>
          <p:nvPr/>
        </p:nvSpPr>
        <p:spPr>
          <a:xfrm>
            <a:off x="5228492" y="786463"/>
            <a:ext cx="1178591" cy="86177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rtl="0"/>
            <a:endParaRPr lang="nl-BE" sz="1000" dirty="0"/>
          </a:p>
          <a:p>
            <a:pPr rtl="0"/>
            <a:r>
              <a:rPr lang="de-de" sz="1000"/>
              <a:t>Mahlzeitschecks</a:t>
            </a:r>
          </a:p>
          <a:p>
            <a:pPr rtl="0"/>
            <a:r>
              <a:rPr lang="de-de" sz="1000"/>
              <a:t>Geschenkgutscheine</a:t>
            </a:r>
          </a:p>
          <a:p>
            <a:pPr rtl="0"/>
            <a:r>
              <a:rPr lang="de-de" sz="1000"/>
              <a:t>Ökoschecks</a:t>
            </a:r>
          </a:p>
          <a:p>
            <a:pPr rtl="0"/>
            <a:endParaRPr lang="nl-BE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E69052-39DD-7C74-DBC9-48322898B976}"/>
              </a:ext>
            </a:extLst>
          </p:cNvPr>
          <p:cNvSpPr txBox="1"/>
          <p:nvPr/>
        </p:nvSpPr>
        <p:spPr>
          <a:xfrm>
            <a:off x="6719203" y="2128453"/>
            <a:ext cx="1294008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rtl="0"/>
            <a:r>
              <a:rPr lang="de-de" sz="1000" dirty="0"/>
              <a:t>Gruppenversicherung</a:t>
            </a:r>
          </a:p>
          <a:p>
            <a:pPr rtl="0"/>
            <a:r>
              <a:rPr lang="de-de" sz="1000" dirty="0"/>
              <a:t>Pensionsfonds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BAC944-BD65-5D36-76AD-392867E765EF}"/>
              </a:ext>
            </a:extLst>
          </p:cNvPr>
          <p:cNvSpPr txBox="1"/>
          <p:nvPr/>
        </p:nvSpPr>
        <p:spPr>
          <a:xfrm>
            <a:off x="6909158" y="3396070"/>
            <a:ext cx="2008785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rtl="0"/>
            <a:r>
              <a:rPr lang="de-de" sz="1000" dirty="0"/>
              <a:t>Krankenhausaufenthalts-versicherung</a:t>
            </a:r>
          </a:p>
          <a:p>
            <a:pPr rtl="0"/>
            <a:r>
              <a:rPr lang="de-de" sz="1000" dirty="0">
                <a:latin typeface="+mj-lt"/>
              </a:rPr>
              <a:t>Wohlbefinden</a:t>
            </a:r>
            <a:endParaRPr lang="nl-BE" sz="1000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0BC5D6-C044-6828-1E99-8F62491DDED6}"/>
              </a:ext>
            </a:extLst>
          </p:cNvPr>
          <p:cNvSpPr txBox="1"/>
          <p:nvPr/>
        </p:nvSpPr>
        <p:spPr>
          <a:xfrm>
            <a:off x="5032529" y="4717662"/>
            <a:ext cx="1784463" cy="553998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rtl="0"/>
            <a:r>
              <a:rPr lang="de-de" sz="1000" dirty="0"/>
              <a:t>Mobiltelefon</a:t>
            </a:r>
          </a:p>
          <a:p>
            <a:pPr rtl="0"/>
            <a:r>
              <a:rPr lang="de-de" sz="1000" dirty="0"/>
              <a:t>Data &amp; Voice-Abonnement</a:t>
            </a:r>
          </a:p>
          <a:p>
            <a:pPr rtl="0"/>
            <a:r>
              <a:rPr lang="de-de" sz="1000" dirty="0"/>
              <a:t>Urlaubstage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0D54E28-411A-290E-72C6-72CBC4BF1E03}"/>
              </a:ext>
            </a:extLst>
          </p:cNvPr>
          <p:cNvSpPr txBox="1"/>
          <p:nvPr/>
        </p:nvSpPr>
        <p:spPr>
          <a:xfrm>
            <a:off x="2045340" y="4810890"/>
            <a:ext cx="1436612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 rtl="0"/>
            <a:r>
              <a:rPr lang="de-de" sz="1000"/>
              <a:t>Zulage für Heimarbeit</a:t>
            </a:r>
          </a:p>
          <a:p>
            <a:pPr algn="r" rtl="0"/>
            <a:r>
              <a:rPr lang="de-de" sz="1000"/>
              <a:t>Repräsentationskosten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E1D51F-E9E5-F2AF-D1A3-159C4985610C}"/>
              </a:ext>
            </a:extLst>
          </p:cNvPr>
          <p:cNvSpPr txBox="1"/>
          <p:nvPr/>
        </p:nvSpPr>
        <p:spPr>
          <a:xfrm>
            <a:off x="1787663" y="3341076"/>
            <a:ext cx="1114408" cy="553998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 rtl="0"/>
            <a:r>
              <a:rPr lang="de-de" sz="1000"/>
              <a:t>Gewinnprämie</a:t>
            </a:r>
          </a:p>
          <a:p>
            <a:pPr algn="r" rtl="0"/>
            <a:r>
              <a:rPr lang="de-de" sz="1000"/>
              <a:t>Aktienoptionen</a:t>
            </a:r>
          </a:p>
          <a:p>
            <a:pPr algn="r" rtl="0"/>
            <a:r>
              <a:rPr lang="de-de" sz="1000"/>
              <a:t>Warrants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1B5D7F9-4C8C-ABFF-BB4A-AEF46E06B2CA}"/>
              </a:ext>
            </a:extLst>
          </p:cNvPr>
          <p:cNvSpPr txBox="1"/>
          <p:nvPr/>
        </p:nvSpPr>
        <p:spPr>
          <a:xfrm>
            <a:off x="1570425" y="1544586"/>
            <a:ext cx="1218603" cy="7078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 rtl="0"/>
            <a:r>
              <a:rPr lang="de-de" sz="1000"/>
              <a:t>Firmenwagen</a:t>
            </a:r>
          </a:p>
          <a:p>
            <a:pPr algn="r" rtl="0"/>
            <a:r>
              <a:rPr lang="de-de" sz="1000"/>
              <a:t>Fahrradleasing</a:t>
            </a:r>
          </a:p>
          <a:p>
            <a:pPr algn="r" rtl="0"/>
            <a:r>
              <a:rPr lang="de-de" sz="1000"/>
              <a:t>Budget für Mobilität</a:t>
            </a:r>
          </a:p>
          <a:p>
            <a:pPr algn="r" rtl="0"/>
            <a:r>
              <a:rPr lang="de-de" sz="1000"/>
              <a:t>Multimobilität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5D179110-A6A0-24F8-9DDE-AB38FB856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841" y="1734542"/>
            <a:ext cx="311410" cy="327974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392EDA5-7941-97B2-5952-B6D7709F7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546" y="3432138"/>
            <a:ext cx="311410" cy="32797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01C893A-5BAE-1BEF-EA7E-A719AD2DA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761" y="2128453"/>
            <a:ext cx="311410" cy="32797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4631DC4-8238-3CBE-3C51-B088326CC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0621" y="3341076"/>
            <a:ext cx="311410" cy="327974"/>
          </a:xfrm>
          <a:prstGeom prst="rect">
            <a:avLst/>
          </a:prstGeom>
        </p:spPr>
      </p:pic>
      <p:sp>
        <p:nvSpPr>
          <p:cNvPr id="3" name="Oval 2">
            <a:hlinkClick r:id="" action="ppaction://noaction"/>
            <a:extLst>
              <a:ext uri="{FF2B5EF4-FFF2-40B4-BE49-F238E27FC236}">
                <a16:creationId xmlns:a16="http://schemas.microsoft.com/office/drawing/2014/main" id="{D1E70281-D73A-AA73-F007-5ACB733EBF4F}"/>
              </a:ext>
            </a:extLst>
          </p:cNvPr>
          <p:cNvSpPr/>
          <p:nvPr/>
        </p:nvSpPr>
        <p:spPr>
          <a:xfrm>
            <a:off x="2946039" y="1361166"/>
            <a:ext cx="1071826" cy="11092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BE"/>
          </a:p>
        </p:txBody>
      </p:sp>
      <p:sp>
        <p:nvSpPr>
          <p:cNvPr id="4" name="Oval 3">
            <a:hlinkClick r:id="" action="ppaction://noaction"/>
            <a:extLst>
              <a:ext uri="{FF2B5EF4-FFF2-40B4-BE49-F238E27FC236}">
                <a16:creationId xmlns:a16="http://schemas.microsoft.com/office/drawing/2014/main" id="{5559A925-F73F-9362-CC12-1ABA52D94CB4}"/>
              </a:ext>
            </a:extLst>
          </p:cNvPr>
          <p:cNvSpPr/>
          <p:nvPr/>
        </p:nvSpPr>
        <p:spPr>
          <a:xfrm>
            <a:off x="2998778" y="3145157"/>
            <a:ext cx="790636" cy="83240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BE"/>
          </a:p>
        </p:txBody>
      </p:sp>
      <p:sp>
        <p:nvSpPr>
          <p:cNvPr id="6" name="Oval 5">
            <a:hlinkClick r:id="" action="ppaction://noaction"/>
            <a:extLst>
              <a:ext uri="{FF2B5EF4-FFF2-40B4-BE49-F238E27FC236}">
                <a16:creationId xmlns:a16="http://schemas.microsoft.com/office/drawing/2014/main" id="{61043B91-30D7-BA48-8DE9-4160BF4308DA}"/>
              </a:ext>
            </a:extLst>
          </p:cNvPr>
          <p:cNvSpPr/>
          <p:nvPr/>
        </p:nvSpPr>
        <p:spPr>
          <a:xfrm>
            <a:off x="5904801" y="2017598"/>
            <a:ext cx="740434" cy="6963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BE"/>
          </a:p>
        </p:txBody>
      </p:sp>
      <p:sp>
        <p:nvSpPr>
          <p:cNvPr id="7" name="Oval 6">
            <a:hlinkClick r:id="" action="ppaction://noaction"/>
            <a:extLst>
              <a:ext uri="{FF2B5EF4-FFF2-40B4-BE49-F238E27FC236}">
                <a16:creationId xmlns:a16="http://schemas.microsoft.com/office/drawing/2014/main" id="{5F7AAFBB-4D34-71C5-3DB9-C4268787D914}"/>
              </a:ext>
            </a:extLst>
          </p:cNvPr>
          <p:cNvSpPr/>
          <p:nvPr/>
        </p:nvSpPr>
        <p:spPr>
          <a:xfrm>
            <a:off x="5685722" y="3042790"/>
            <a:ext cx="1178591" cy="115057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F8582F3-C9A3-D82D-BA56-DDEABF6DC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807" y="51120"/>
            <a:ext cx="929721" cy="1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A5234-DAB1-489A-0A15-1D6E8D023B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5000" y="503238"/>
            <a:ext cx="9525000" cy="1031875"/>
          </a:xfrm>
        </p:spPr>
        <p:txBody>
          <a:bodyPr rtlCol="0"/>
          <a:lstStyle/>
          <a:p>
            <a:pPr rtl="0"/>
            <a:r>
              <a:rPr lang="de-de" sz="2400" dirty="0"/>
              <a:t>Das Wohlbefinden der Arbeitnehmer ist die gemeinsame Verantwortung von Arbeitnehmern und Arbeitgebern</a:t>
            </a:r>
            <a:endParaRPr lang="nl-BE" sz="24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77F3C0-7EEF-45AE-2FD0-E1A890586E53}"/>
              </a:ext>
            </a:extLst>
          </p:cNvPr>
          <p:cNvGrpSpPr/>
          <p:nvPr/>
        </p:nvGrpSpPr>
        <p:grpSpPr>
          <a:xfrm>
            <a:off x="375532" y="1535001"/>
            <a:ext cx="5399183" cy="3054507"/>
            <a:chOff x="147563" y="1394253"/>
            <a:chExt cx="5645440" cy="305450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270FBDF-EC0A-E0CB-F085-7BAF02A51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563" y="1394253"/>
              <a:ext cx="5645440" cy="30545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EAA538-BD1C-D125-C76D-691E154C62B1}"/>
                </a:ext>
              </a:extLst>
            </p:cNvPr>
            <p:cNvSpPr txBox="1"/>
            <p:nvPr/>
          </p:nvSpPr>
          <p:spPr>
            <a:xfrm>
              <a:off x="265176" y="4073503"/>
              <a:ext cx="1810512" cy="21544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800" i="1"/>
                <a:t>Quelle: Capgemini</a:t>
              </a:r>
              <a:endParaRPr lang="nl-BE" sz="800" i="1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6241AB1-3BF6-3557-4E29-123A0C25ECF6}"/>
              </a:ext>
            </a:extLst>
          </p:cNvPr>
          <p:cNvSpPr txBox="1"/>
          <p:nvPr/>
        </p:nvSpPr>
        <p:spPr>
          <a:xfrm>
            <a:off x="6180405" y="4006805"/>
            <a:ext cx="3520948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de-de" sz="800" i="1" dirty="0"/>
              <a:t>Quelle: </a:t>
            </a:r>
            <a:r>
              <a:rPr lang="de-de" sz="800" dirty="0"/>
              <a:t>De Tijd - „</a:t>
            </a:r>
            <a:r>
              <a:rPr lang="de-de" sz="800" dirty="0" err="1"/>
              <a:t>Bijna</a:t>
            </a:r>
            <a:r>
              <a:rPr lang="de-de" sz="800" dirty="0"/>
              <a:t> </a:t>
            </a:r>
            <a:r>
              <a:rPr lang="de-de" sz="800" dirty="0" err="1"/>
              <a:t>iedereen</a:t>
            </a:r>
            <a:r>
              <a:rPr lang="de-de" sz="800" dirty="0"/>
              <a:t> </a:t>
            </a:r>
            <a:r>
              <a:rPr lang="de-de" sz="800" dirty="0" err="1"/>
              <a:t>vindt</a:t>
            </a:r>
            <a:r>
              <a:rPr lang="de-de" sz="800" dirty="0"/>
              <a:t> </a:t>
            </a:r>
            <a:r>
              <a:rPr lang="de-de" sz="800" dirty="0" err="1"/>
              <a:t>het</a:t>
            </a:r>
            <a:r>
              <a:rPr lang="de-de" sz="800" dirty="0"/>
              <a:t> </a:t>
            </a:r>
            <a:r>
              <a:rPr lang="de-de" sz="800" dirty="0" err="1"/>
              <a:t>tijd</a:t>
            </a:r>
            <a:r>
              <a:rPr lang="de-de" sz="800" dirty="0"/>
              <a:t> </a:t>
            </a:r>
            <a:r>
              <a:rPr lang="de-de" sz="800" dirty="0" err="1"/>
              <a:t>om</a:t>
            </a:r>
            <a:r>
              <a:rPr lang="de-de" sz="800" dirty="0"/>
              <a:t> </a:t>
            </a:r>
            <a:r>
              <a:rPr lang="de-de" sz="800" dirty="0" err="1"/>
              <a:t>aan</a:t>
            </a:r>
            <a:r>
              <a:rPr lang="de-de" sz="800" dirty="0"/>
              <a:t> </a:t>
            </a:r>
            <a:r>
              <a:rPr lang="de-de" sz="800" dirty="0" err="1"/>
              <a:t>welzijn</a:t>
            </a:r>
            <a:r>
              <a:rPr lang="de-de" sz="800" dirty="0"/>
              <a:t> </a:t>
            </a:r>
            <a:r>
              <a:rPr lang="de-de" sz="800" dirty="0" err="1"/>
              <a:t>te</a:t>
            </a:r>
            <a:r>
              <a:rPr lang="de-de" sz="800" dirty="0"/>
              <a:t> werken“ (PARTENA) – 03.06.2021</a:t>
            </a:r>
            <a:endParaRPr lang="nl-BE" sz="8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B4F5E1-59EF-48B9-093A-EC7B33C02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520" y="1369641"/>
            <a:ext cx="3354718" cy="770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1E518F-2EC4-7FBB-6CD4-5361A59FC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171" y="2138338"/>
            <a:ext cx="2267067" cy="184794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47F16AF-09C3-6D8B-7623-970BF8B52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099" y="84358"/>
            <a:ext cx="929721" cy="1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5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EEA9931-0721-F609-D49B-4A542804E9D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5186363"/>
            <a:ext cx="704850" cy="303212"/>
          </a:xfrm>
        </p:spPr>
        <p:txBody>
          <a:bodyPr rtlCol="0"/>
          <a:lstStyle/>
          <a:p>
            <a:pPr rtl="0"/>
            <a:fld id="{BE7BFF24-2C35-3444-B615-6A3C0CF587B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ijdelijke aanduiding voor inhoud 3">
            <a:extLst>
              <a:ext uri="{FF2B5EF4-FFF2-40B4-BE49-F238E27FC236}">
                <a16:creationId xmlns:a16="http://schemas.microsoft.com/office/drawing/2014/main" id="{D0597FB1-21F2-F38E-F864-688712C2D9D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758825"/>
            <a:ext cx="6034088" cy="947738"/>
          </a:xfrm>
        </p:spPr>
        <p:txBody>
          <a:bodyPr rtlCol="0"/>
          <a:lstStyle/>
          <a:p>
            <a:pPr marL="0" indent="0" rtl="0">
              <a:buNone/>
            </a:pPr>
            <a:r>
              <a:rPr lang="de-de" sz="1600" b="1">
                <a:solidFill>
                  <a:schemeClr val="tx1"/>
                </a:solidFill>
              </a:rPr>
              <a:t>	</a:t>
            </a:r>
            <a:r>
              <a:rPr lang="de-de" sz="1600">
                <a:solidFill>
                  <a:schemeClr val="tx1"/>
                </a:solidFill>
                <a:latin typeface="+mj-lt"/>
              </a:rPr>
              <a:t>“Well-being becomes a great concern to the society.”</a:t>
            </a:r>
            <a:endParaRPr lang="nl-BE" sz="1600" dirty="0">
              <a:latin typeface="+mj-lt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2DA5F6F-0D3B-D92B-8C74-91D533244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48" y="1883693"/>
            <a:ext cx="4205102" cy="2854915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1A6C1EAE-38E5-E1BE-7140-8D0987D152FB}"/>
              </a:ext>
            </a:extLst>
          </p:cNvPr>
          <p:cNvSpPr/>
          <p:nvPr/>
        </p:nvSpPr>
        <p:spPr>
          <a:xfrm>
            <a:off x="397641" y="2048764"/>
            <a:ext cx="4682359" cy="1584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de-de" sz="2800">
                <a:solidFill>
                  <a:schemeClr val="tx2"/>
                </a:solidFill>
                <a:latin typeface="Amasis MT Pro Medium" panose="02040604050005020304" pitchFamily="18" charset="0"/>
                <a:cs typeface="72 Black" panose="020B0A04030603020204" pitchFamily="34" charset="0"/>
              </a:rPr>
              <a:t>Companies without burnout make 40 per cent more profit</a:t>
            </a:r>
            <a:endParaRPr lang="nl-BE" sz="2800" dirty="0">
              <a:solidFill>
                <a:schemeClr val="tx2"/>
              </a:solidFill>
              <a:latin typeface="Amasis MT Pro Medium" panose="02040604050005020304" pitchFamily="18" charset="0"/>
              <a:cs typeface="72 Black" panose="020B0A04030603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89B3F22-049B-C9D7-F9BB-783A4384D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13" y="3482515"/>
            <a:ext cx="5129846" cy="1584485"/>
          </a:xfrm>
          <a:prstGeom prst="rect">
            <a:avLst/>
          </a:prstGeom>
        </p:spPr>
      </p:pic>
      <p:pic>
        <p:nvPicPr>
          <p:cNvPr id="4" name="Afbeelding 12">
            <a:extLst>
              <a:ext uri="{FF2B5EF4-FFF2-40B4-BE49-F238E27FC236}">
                <a16:creationId xmlns:a16="http://schemas.microsoft.com/office/drawing/2014/main" id="{B08BA1B5-EE8F-8927-2D87-2B103710B9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7518" y="1626519"/>
            <a:ext cx="1834597" cy="495179"/>
          </a:xfrm>
          <a:prstGeom prst="rect">
            <a:avLst/>
          </a:prstGeom>
        </p:spPr>
      </p:pic>
      <p:grpSp>
        <p:nvGrpSpPr>
          <p:cNvPr id="31" name="그룹 11">
            <a:extLst>
              <a:ext uri="{FF2B5EF4-FFF2-40B4-BE49-F238E27FC236}">
                <a16:creationId xmlns:a16="http://schemas.microsoft.com/office/drawing/2014/main" id="{E2EB088B-C805-4AFC-B101-7AC25C67A666}"/>
              </a:ext>
            </a:extLst>
          </p:cNvPr>
          <p:cNvGrpSpPr/>
          <p:nvPr/>
        </p:nvGrpSpPr>
        <p:grpSpPr>
          <a:xfrm>
            <a:off x="6687297" y="200434"/>
            <a:ext cx="2970022" cy="618930"/>
            <a:chOff x="6707963" y="1850631"/>
            <a:chExt cx="4489961" cy="925740"/>
          </a:xfrm>
        </p:grpSpPr>
        <p:sp>
          <p:nvSpPr>
            <p:cNvPr id="43" name="Round Same Side Corner Rectangle 8">
              <a:extLst>
                <a:ext uri="{FF2B5EF4-FFF2-40B4-BE49-F238E27FC236}">
                  <a16:creationId xmlns:a16="http://schemas.microsoft.com/office/drawing/2014/main" id="{3ED6A5D1-0758-48E6-AF67-A2A11A278413}"/>
                </a:ext>
              </a:extLst>
            </p:cNvPr>
            <p:cNvSpPr/>
            <p:nvPr/>
          </p:nvSpPr>
          <p:spPr>
            <a:xfrm>
              <a:off x="670796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4" name="Round Same Side Corner Rectangle 8">
              <a:extLst>
                <a:ext uri="{FF2B5EF4-FFF2-40B4-BE49-F238E27FC236}">
                  <a16:creationId xmlns:a16="http://schemas.microsoft.com/office/drawing/2014/main" id="{A820B336-32CA-4B74-A58E-CDFC0AB06EF5}"/>
                </a:ext>
              </a:extLst>
            </p:cNvPr>
            <p:cNvSpPr/>
            <p:nvPr/>
          </p:nvSpPr>
          <p:spPr>
            <a:xfrm>
              <a:off x="716779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5" name="Round Same Side Corner Rectangle 8">
              <a:extLst>
                <a:ext uri="{FF2B5EF4-FFF2-40B4-BE49-F238E27FC236}">
                  <a16:creationId xmlns:a16="http://schemas.microsoft.com/office/drawing/2014/main" id="{7C270FFD-9916-4367-95D5-2E6420C88AC2}"/>
                </a:ext>
              </a:extLst>
            </p:cNvPr>
            <p:cNvSpPr/>
            <p:nvPr/>
          </p:nvSpPr>
          <p:spPr>
            <a:xfrm>
              <a:off x="762762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6" name="Round Same Side Corner Rectangle 8">
              <a:extLst>
                <a:ext uri="{FF2B5EF4-FFF2-40B4-BE49-F238E27FC236}">
                  <a16:creationId xmlns:a16="http://schemas.microsoft.com/office/drawing/2014/main" id="{1DA3D241-CB21-48E5-B547-3735D5C645B1}"/>
                </a:ext>
              </a:extLst>
            </p:cNvPr>
            <p:cNvSpPr/>
            <p:nvPr/>
          </p:nvSpPr>
          <p:spPr>
            <a:xfrm>
              <a:off x="808745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7" name="Round Same Side Corner Rectangle 8">
              <a:extLst>
                <a:ext uri="{FF2B5EF4-FFF2-40B4-BE49-F238E27FC236}">
                  <a16:creationId xmlns:a16="http://schemas.microsoft.com/office/drawing/2014/main" id="{E43BC9D4-4A1C-4063-9348-EAD6022D601C}"/>
                </a:ext>
              </a:extLst>
            </p:cNvPr>
            <p:cNvSpPr/>
            <p:nvPr/>
          </p:nvSpPr>
          <p:spPr>
            <a:xfrm>
              <a:off x="854728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8" name="Round Same Side Corner Rectangle 8">
              <a:extLst>
                <a:ext uri="{FF2B5EF4-FFF2-40B4-BE49-F238E27FC236}">
                  <a16:creationId xmlns:a16="http://schemas.microsoft.com/office/drawing/2014/main" id="{55C7EBAC-8272-451B-952B-097BAB8932EE}"/>
                </a:ext>
              </a:extLst>
            </p:cNvPr>
            <p:cNvSpPr/>
            <p:nvPr/>
          </p:nvSpPr>
          <p:spPr>
            <a:xfrm>
              <a:off x="900711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9" name="Round Same Side Corner Rectangle 8">
              <a:extLst>
                <a:ext uri="{FF2B5EF4-FFF2-40B4-BE49-F238E27FC236}">
                  <a16:creationId xmlns:a16="http://schemas.microsoft.com/office/drawing/2014/main" id="{59047473-E672-42FF-8C95-8DF632DEA3DC}"/>
                </a:ext>
              </a:extLst>
            </p:cNvPr>
            <p:cNvSpPr/>
            <p:nvPr/>
          </p:nvSpPr>
          <p:spPr>
            <a:xfrm>
              <a:off x="946694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0" name="Round Same Side Corner Rectangle 8">
              <a:extLst>
                <a:ext uri="{FF2B5EF4-FFF2-40B4-BE49-F238E27FC236}">
                  <a16:creationId xmlns:a16="http://schemas.microsoft.com/office/drawing/2014/main" id="{263200EE-5357-4499-84F4-297E1A2E861C}"/>
                </a:ext>
              </a:extLst>
            </p:cNvPr>
            <p:cNvSpPr/>
            <p:nvPr/>
          </p:nvSpPr>
          <p:spPr>
            <a:xfrm>
              <a:off x="992677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1" name="Round Same Side Corner Rectangle 8">
              <a:extLst>
                <a:ext uri="{FF2B5EF4-FFF2-40B4-BE49-F238E27FC236}">
                  <a16:creationId xmlns:a16="http://schemas.microsoft.com/office/drawing/2014/main" id="{15CAEC47-7621-4CED-9F04-CCDC069FB0B6}"/>
                </a:ext>
              </a:extLst>
            </p:cNvPr>
            <p:cNvSpPr/>
            <p:nvPr/>
          </p:nvSpPr>
          <p:spPr>
            <a:xfrm>
              <a:off x="1038660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2" name="Round Same Side Corner Rectangle 8">
              <a:extLst>
                <a:ext uri="{FF2B5EF4-FFF2-40B4-BE49-F238E27FC236}">
                  <a16:creationId xmlns:a16="http://schemas.microsoft.com/office/drawing/2014/main" id="{587070D8-466C-4B21-A144-46AC0C8AFFC9}"/>
                </a:ext>
              </a:extLst>
            </p:cNvPr>
            <p:cNvSpPr/>
            <p:nvPr/>
          </p:nvSpPr>
          <p:spPr>
            <a:xfrm>
              <a:off x="1084643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BFF3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32" name="그룹 22">
            <a:extLst>
              <a:ext uri="{FF2B5EF4-FFF2-40B4-BE49-F238E27FC236}">
                <a16:creationId xmlns:a16="http://schemas.microsoft.com/office/drawing/2014/main" id="{2E9E5B58-0B9D-46EB-8690-5CA05EFEB6AE}"/>
              </a:ext>
            </a:extLst>
          </p:cNvPr>
          <p:cNvGrpSpPr/>
          <p:nvPr/>
        </p:nvGrpSpPr>
        <p:grpSpPr>
          <a:xfrm>
            <a:off x="6605549" y="958956"/>
            <a:ext cx="3149514" cy="708560"/>
            <a:chOff x="6666265" y="3091894"/>
            <a:chExt cx="4547545" cy="925741"/>
          </a:xfrm>
          <a:solidFill>
            <a:srgbClr val="00BFF3"/>
          </a:solidFill>
        </p:grpSpPr>
        <p:sp>
          <p:nvSpPr>
            <p:cNvPr id="33" name="Round Same Side Corner Rectangle 20">
              <a:extLst>
                <a:ext uri="{FF2B5EF4-FFF2-40B4-BE49-F238E27FC236}">
                  <a16:creationId xmlns:a16="http://schemas.microsoft.com/office/drawing/2014/main" id="{64BC5DBB-C633-499A-BADC-612786175A1F}"/>
                </a:ext>
              </a:extLst>
            </p:cNvPr>
            <p:cNvSpPr/>
            <p:nvPr/>
          </p:nvSpPr>
          <p:spPr>
            <a:xfrm rot="10800000">
              <a:off x="6666265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4" name="Round Same Side Corner Rectangle 20">
              <a:extLst>
                <a:ext uri="{FF2B5EF4-FFF2-40B4-BE49-F238E27FC236}">
                  <a16:creationId xmlns:a16="http://schemas.microsoft.com/office/drawing/2014/main" id="{B757F461-ED5D-42FD-9417-F0D4AE691B54}"/>
                </a:ext>
              </a:extLst>
            </p:cNvPr>
            <p:cNvSpPr/>
            <p:nvPr/>
          </p:nvSpPr>
          <p:spPr>
            <a:xfrm rot="10800000">
              <a:off x="7123329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5" name="Round Same Side Corner Rectangle 20">
              <a:extLst>
                <a:ext uri="{FF2B5EF4-FFF2-40B4-BE49-F238E27FC236}">
                  <a16:creationId xmlns:a16="http://schemas.microsoft.com/office/drawing/2014/main" id="{E6E70242-6E2D-4D12-AE1C-DDC4D9B6245C}"/>
                </a:ext>
              </a:extLst>
            </p:cNvPr>
            <p:cNvSpPr/>
            <p:nvPr/>
          </p:nvSpPr>
          <p:spPr>
            <a:xfrm rot="10800000">
              <a:off x="7580393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6" name="Round Same Side Corner Rectangle 20">
              <a:extLst>
                <a:ext uri="{FF2B5EF4-FFF2-40B4-BE49-F238E27FC236}">
                  <a16:creationId xmlns:a16="http://schemas.microsoft.com/office/drawing/2014/main" id="{F8794DD5-4B93-488C-BA34-5556D8FE6599}"/>
                </a:ext>
              </a:extLst>
            </p:cNvPr>
            <p:cNvSpPr/>
            <p:nvPr/>
          </p:nvSpPr>
          <p:spPr>
            <a:xfrm rot="10800000">
              <a:off x="8037457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7" name="Round Same Side Corner Rectangle 20">
              <a:extLst>
                <a:ext uri="{FF2B5EF4-FFF2-40B4-BE49-F238E27FC236}">
                  <a16:creationId xmlns:a16="http://schemas.microsoft.com/office/drawing/2014/main" id="{14AFB00F-70D3-4585-9518-031B263E963E}"/>
                </a:ext>
              </a:extLst>
            </p:cNvPr>
            <p:cNvSpPr/>
            <p:nvPr/>
          </p:nvSpPr>
          <p:spPr>
            <a:xfrm rot="10800000">
              <a:off x="8505824" y="3114674"/>
              <a:ext cx="422665" cy="902960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8" name="Round Same Side Corner Rectangle 20">
              <a:extLst>
                <a:ext uri="{FF2B5EF4-FFF2-40B4-BE49-F238E27FC236}">
                  <a16:creationId xmlns:a16="http://schemas.microsoft.com/office/drawing/2014/main" id="{53035DA2-F97E-4DFF-9CB6-7E6C3277D325}"/>
                </a:ext>
              </a:extLst>
            </p:cNvPr>
            <p:cNvSpPr/>
            <p:nvPr/>
          </p:nvSpPr>
          <p:spPr>
            <a:xfrm rot="10800000">
              <a:off x="8951585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9" name="Round Same Side Corner Rectangle 20">
              <a:extLst>
                <a:ext uri="{FF2B5EF4-FFF2-40B4-BE49-F238E27FC236}">
                  <a16:creationId xmlns:a16="http://schemas.microsoft.com/office/drawing/2014/main" id="{DE8137C1-67A9-46F6-994E-E77CBBF46166}"/>
                </a:ext>
              </a:extLst>
            </p:cNvPr>
            <p:cNvSpPr/>
            <p:nvPr/>
          </p:nvSpPr>
          <p:spPr>
            <a:xfrm rot="10800000">
              <a:off x="9408649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0" name="Round Same Side Corner Rectangle 20">
              <a:extLst>
                <a:ext uri="{FF2B5EF4-FFF2-40B4-BE49-F238E27FC236}">
                  <a16:creationId xmlns:a16="http://schemas.microsoft.com/office/drawing/2014/main" id="{676C1E5C-6DBD-498C-B1E9-C13CEEC017CC}"/>
                </a:ext>
              </a:extLst>
            </p:cNvPr>
            <p:cNvSpPr/>
            <p:nvPr/>
          </p:nvSpPr>
          <p:spPr>
            <a:xfrm rot="10800000">
              <a:off x="9865713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1" name="Round Same Side Corner Rectangle 20">
              <a:extLst>
                <a:ext uri="{FF2B5EF4-FFF2-40B4-BE49-F238E27FC236}">
                  <a16:creationId xmlns:a16="http://schemas.microsoft.com/office/drawing/2014/main" id="{7E3CCFD9-47FD-4A2E-AD24-9489474C88BD}"/>
                </a:ext>
              </a:extLst>
            </p:cNvPr>
            <p:cNvSpPr/>
            <p:nvPr/>
          </p:nvSpPr>
          <p:spPr>
            <a:xfrm rot="10800000">
              <a:off x="10322777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2" name="Round Same Side Corner Rectangle 20">
              <a:extLst>
                <a:ext uri="{FF2B5EF4-FFF2-40B4-BE49-F238E27FC236}">
                  <a16:creationId xmlns:a16="http://schemas.microsoft.com/office/drawing/2014/main" id="{EFCF142E-249E-442E-A91F-C499CF5ABB57}"/>
                </a:ext>
              </a:extLst>
            </p:cNvPr>
            <p:cNvSpPr/>
            <p:nvPr/>
          </p:nvSpPr>
          <p:spPr>
            <a:xfrm rot="10800000">
              <a:off x="10779841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BFF3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pic>
        <p:nvPicPr>
          <p:cNvPr id="6" name="Afbeelding 5">
            <a:extLst>
              <a:ext uri="{FF2B5EF4-FFF2-40B4-BE49-F238E27FC236}">
                <a16:creationId xmlns:a16="http://schemas.microsoft.com/office/drawing/2014/main" id="{21B5CCCF-605F-EA3B-386F-A9C7D6D0D2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6727" y="71972"/>
            <a:ext cx="929721" cy="1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0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C072-42D5-C1E2-FEDC-5F409489B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sz="2400" dirty="0"/>
              <a:t>Vorteile Wohlbefinden</a:t>
            </a:r>
            <a:endParaRPr lang="nl-BE" sz="2400" dirty="0"/>
          </a:p>
        </p:txBody>
      </p:sp>
      <p:pic>
        <p:nvPicPr>
          <p:cNvPr id="3" name="Picture 2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36A065A0-E2BC-0A9B-D653-0587FE2984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78" r="6823"/>
          <a:stretch/>
        </p:blipFill>
        <p:spPr>
          <a:xfrm>
            <a:off x="6197628" y="-18087"/>
            <a:ext cx="3962372" cy="5715000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9727018E-CFFF-7FA4-0ADC-693BFBCF15A4}"/>
              </a:ext>
            </a:extLst>
          </p:cNvPr>
          <p:cNvGrpSpPr/>
          <p:nvPr/>
        </p:nvGrpSpPr>
        <p:grpSpPr>
          <a:xfrm>
            <a:off x="998413" y="1274400"/>
            <a:ext cx="4703606" cy="4005408"/>
            <a:chOff x="569771" y="1356401"/>
            <a:chExt cx="4703606" cy="4005408"/>
          </a:xfrm>
          <a:solidFill>
            <a:srgbClr val="0097DB"/>
          </a:solidFill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8889CA9-F32C-A26F-EFF3-ABAA8311C252}"/>
                </a:ext>
              </a:extLst>
            </p:cNvPr>
            <p:cNvGrpSpPr/>
            <p:nvPr/>
          </p:nvGrpSpPr>
          <p:grpSpPr>
            <a:xfrm>
              <a:off x="612812" y="1356401"/>
              <a:ext cx="4576603" cy="4005408"/>
              <a:chOff x="838458" y="1513272"/>
              <a:chExt cx="4114818" cy="3712932"/>
            </a:xfrm>
            <a:grpFill/>
          </p:grpSpPr>
          <p:sp>
            <p:nvSpPr>
              <p:cNvPr id="30" name="Donut 6">
                <a:extLst>
                  <a:ext uri="{FF2B5EF4-FFF2-40B4-BE49-F238E27FC236}">
                    <a16:creationId xmlns:a16="http://schemas.microsoft.com/office/drawing/2014/main" id="{7E5F1C61-27FA-4CA8-A5A8-E2CF48C9A4DF}"/>
                  </a:ext>
                </a:extLst>
              </p:cNvPr>
              <p:cNvSpPr/>
              <p:nvPr/>
            </p:nvSpPr>
            <p:spPr>
              <a:xfrm>
                <a:off x="1248210" y="1736124"/>
                <a:ext cx="3279253" cy="3279255"/>
              </a:xfrm>
              <a:prstGeom prst="donut">
                <a:avLst>
                  <a:gd name="adj" fmla="val 1907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B9D3D41-CEFE-4BA5-AFB5-BF8DE6F8838B}"/>
                  </a:ext>
                </a:extLst>
              </p:cNvPr>
              <p:cNvSpPr/>
              <p:nvPr/>
            </p:nvSpPr>
            <p:spPr>
              <a:xfrm>
                <a:off x="1522641" y="1513272"/>
                <a:ext cx="975518" cy="975518"/>
              </a:xfrm>
              <a:prstGeom prst="ellipse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576432F-A6F7-4650-97E5-92996598BE6B}"/>
                  </a:ext>
                </a:extLst>
              </p:cNvPr>
              <p:cNvSpPr/>
              <p:nvPr/>
            </p:nvSpPr>
            <p:spPr>
              <a:xfrm>
                <a:off x="3278660" y="1513272"/>
                <a:ext cx="975518" cy="975518"/>
              </a:xfrm>
              <a:prstGeom prst="ellipse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5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C0A4215-01D4-4F51-8CD5-6C79985D9819}"/>
                  </a:ext>
                </a:extLst>
              </p:cNvPr>
              <p:cNvSpPr/>
              <p:nvPr/>
            </p:nvSpPr>
            <p:spPr>
              <a:xfrm>
                <a:off x="838458" y="2887994"/>
                <a:ext cx="975518" cy="975518"/>
              </a:xfrm>
              <a:prstGeom prst="ellipse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4C9ECB8-03F3-4D22-9015-EDA1D91B2D53}"/>
                  </a:ext>
                </a:extLst>
              </p:cNvPr>
              <p:cNvSpPr/>
              <p:nvPr/>
            </p:nvSpPr>
            <p:spPr>
              <a:xfrm>
                <a:off x="3977758" y="2887994"/>
                <a:ext cx="975518" cy="975518"/>
              </a:xfrm>
              <a:prstGeom prst="ellipse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F9504E55-0364-4F9F-9A0D-E3C3919EA6A6}"/>
                  </a:ext>
                </a:extLst>
              </p:cNvPr>
              <p:cNvSpPr/>
              <p:nvPr/>
            </p:nvSpPr>
            <p:spPr>
              <a:xfrm>
                <a:off x="3278660" y="4250686"/>
                <a:ext cx="975518" cy="975518"/>
              </a:xfrm>
              <a:prstGeom prst="ellipse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1EC42F2-DAFC-4B16-BE72-009FA45B37B2}"/>
                  </a:ext>
                </a:extLst>
              </p:cNvPr>
              <p:cNvSpPr/>
              <p:nvPr/>
            </p:nvSpPr>
            <p:spPr>
              <a:xfrm>
                <a:off x="1522641" y="4250686"/>
                <a:ext cx="975518" cy="975518"/>
              </a:xfrm>
              <a:prstGeom prst="ellipse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22CA52D-D7A1-D935-949D-5D6E43721502}"/>
                </a:ext>
              </a:extLst>
            </p:cNvPr>
            <p:cNvSpPr txBox="1"/>
            <p:nvPr/>
          </p:nvSpPr>
          <p:spPr>
            <a:xfrm>
              <a:off x="1373777" y="1684152"/>
              <a:ext cx="109837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de-de" sz="1100">
                  <a:solidFill>
                    <a:schemeClr val="bg1"/>
                  </a:solidFill>
                </a:rPr>
                <a:t>Wettbewerbs-</a:t>
              </a:r>
            </a:p>
            <a:p>
              <a:pPr algn="ctr" rtl="0"/>
              <a:r>
                <a:rPr lang="de-de" sz="1100">
                  <a:solidFill>
                    <a:schemeClr val="bg1"/>
                  </a:solidFill>
                </a:rPr>
                <a:t>vorteil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752ACA-32AE-7308-5B93-79998FFA0656}"/>
                </a:ext>
              </a:extLst>
            </p:cNvPr>
            <p:cNvSpPr txBox="1"/>
            <p:nvPr/>
          </p:nvSpPr>
          <p:spPr>
            <a:xfrm>
              <a:off x="3264429" y="1684151"/>
              <a:ext cx="111601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de-de" sz="1100" dirty="0">
                  <a:solidFill>
                    <a:schemeClr val="bg1"/>
                  </a:solidFill>
                </a:rPr>
                <a:t>Wertschätzung &amp; </a:t>
              </a:r>
            </a:p>
            <a:p>
              <a:pPr algn="l" rtl="0"/>
              <a:r>
                <a:rPr lang="de-de" sz="1100" dirty="0">
                  <a:solidFill>
                    <a:schemeClr val="bg1"/>
                  </a:solidFill>
                </a:rPr>
                <a:t>Verbundenheit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8F9E592-A15E-90D5-019F-08541B49A73B}"/>
                </a:ext>
              </a:extLst>
            </p:cNvPr>
            <p:cNvSpPr txBox="1"/>
            <p:nvPr/>
          </p:nvSpPr>
          <p:spPr>
            <a:xfrm>
              <a:off x="4088437" y="3234787"/>
              <a:ext cx="11849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de-de" sz="1100" dirty="0">
                  <a:solidFill>
                    <a:schemeClr val="bg1"/>
                  </a:solidFill>
                </a:rPr>
                <a:t>Präsentismus </a:t>
              </a:r>
              <a:r>
                <a:rPr lang="de-de" sz="1100" dirty="0">
                  <a:solidFill>
                    <a:schemeClr val="bg1"/>
                  </a:solidFill>
                  <a:sym typeface="Wingdings" panose="05000000000000000000" pitchFamily="2" charset="2"/>
                </a:rPr>
                <a:t></a:t>
              </a:r>
              <a:endParaRPr lang="nl-BE" sz="1100" dirty="0">
                <a:solidFill>
                  <a:schemeClr val="bg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D02E85-9074-6527-18EC-42C6D0991F0A}"/>
                </a:ext>
              </a:extLst>
            </p:cNvPr>
            <p:cNvSpPr txBox="1"/>
            <p:nvPr/>
          </p:nvSpPr>
          <p:spPr>
            <a:xfrm>
              <a:off x="3272884" y="4717799"/>
              <a:ext cx="11929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de-de" sz="1100" dirty="0">
                  <a:solidFill>
                    <a:schemeClr val="bg1"/>
                  </a:solidFill>
                </a:rPr>
                <a:t>Produktivität </a:t>
              </a:r>
              <a:r>
                <a:rPr lang="de-de" sz="1100" dirty="0">
                  <a:solidFill>
                    <a:schemeClr val="bg1"/>
                  </a:solidFill>
                  <a:sym typeface="Wingdings" panose="05000000000000000000" pitchFamily="2" charset="2"/>
                </a:rPr>
                <a:t></a:t>
              </a:r>
              <a:endParaRPr lang="nl-BE" sz="1100" dirty="0">
                <a:solidFill>
                  <a:schemeClr val="bg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1350748-AF01-30BB-EA3D-676CF20826C8}"/>
                </a:ext>
              </a:extLst>
            </p:cNvPr>
            <p:cNvSpPr txBox="1"/>
            <p:nvPr/>
          </p:nvSpPr>
          <p:spPr>
            <a:xfrm>
              <a:off x="1376983" y="4696883"/>
              <a:ext cx="109196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de-de" sz="1100">
                  <a:solidFill>
                    <a:schemeClr val="bg1"/>
                  </a:solidFill>
                </a:rPr>
                <a:t>Unmittelbarer </a:t>
              </a:r>
            </a:p>
            <a:p>
              <a:pPr algn="ctr" rtl="0"/>
              <a:r>
                <a:rPr lang="de-de" sz="1100">
                  <a:solidFill>
                    <a:schemeClr val="bg1"/>
                  </a:solidFill>
                </a:rPr>
                <a:t>Wert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636BE25-62C4-209C-B832-759AB37EFAE0}"/>
                </a:ext>
              </a:extLst>
            </p:cNvPr>
            <p:cNvSpPr txBox="1"/>
            <p:nvPr/>
          </p:nvSpPr>
          <p:spPr>
            <a:xfrm>
              <a:off x="569771" y="3209074"/>
              <a:ext cx="11448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de-de" sz="1100" dirty="0">
                  <a:solidFill>
                    <a:schemeClr val="bg1"/>
                  </a:solidFill>
                </a:rPr>
                <a:t>Absentismus </a:t>
              </a:r>
              <a:r>
                <a:rPr lang="de-de" sz="1100" dirty="0">
                  <a:solidFill>
                    <a:schemeClr val="bg1"/>
                  </a:solidFill>
                  <a:sym typeface="Wingdings" panose="05000000000000000000" pitchFamily="2" charset="2"/>
                </a:rPr>
                <a:t></a:t>
              </a:r>
              <a:endParaRPr lang="nl-BE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EA3FE34A-2E18-47E1-9978-CF2ADD86DB3C}"/>
              </a:ext>
            </a:extLst>
          </p:cNvPr>
          <p:cNvSpPr/>
          <p:nvPr/>
        </p:nvSpPr>
        <p:spPr>
          <a:xfrm>
            <a:off x="2592352" y="2622377"/>
            <a:ext cx="1484865" cy="1484866"/>
          </a:xfrm>
          <a:prstGeom prst="ellipse">
            <a:avLst/>
          </a:prstGeom>
          <a:solidFill>
            <a:sysClr val="window" lastClr="FFFFFF"/>
          </a:solidFill>
          <a:ln w="50800" cap="flat" cmpd="sng" algn="ctr">
            <a:solidFill>
              <a:srgbClr val="00BFF3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9" name="Donut 24">
            <a:extLst>
              <a:ext uri="{FF2B5EF4-FFF2-40B4-BE49-F238E27FC236}">
                <a16:creationId xmlns:a16="http://schemas.microsoft.com/office/drawing/2014/main" id="{74BCEAF2-EDF6-4C46-89B9-ADF0335D7298}"/>
              </a:ext>
            </a:extLst>
          </p:cNvPr>
          <p:cNvSpPr/>
          <p:nvPr/>
        </p:nvSpPr>
        <p:spPr>
          <a:xfrm>
            <a:off x="2970303" y="2997362"/>
            <a:ext cx="728962" cy="734896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00BFF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38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B77659-D167-6DF0-1E20-AA14B07633B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03999" y="1400187"/>
            <a:ext cx="4709331" cy="3410638"/>
          </a:xfrm>
        </p:spPr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Wohlbefinden trägt zu einer nachhaltigen Personalpolitik bei:</a:t>
            </a:r>
          </a:p>
          <a:p>
            <a:pPr marL="711194" lvl="1" indent="-171450" rtl="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Geringere Fehlzeiten und höhere Produktivität </a:t>
            </a:r>
            <a:r>
              <a:rPr lang="de-de" dirty="0">
                <a:solidFill>
                  <a:schemeClr val="tx1"/>
                </a:solidFill>
              </a:rPr>
              <a:t>können</a:t>
            </a:r>
            <a:r>
              <a:rPr lang="de-de" sz="1200" dirty="0">
                <a:solidFill>
                  <a:schemeClr val="tx1"/>
                </a:solidFill>
              </a:rPr>
              <a:t> langfristig zu </a:t>
            </a:r>
            <a:r>
              <a:rPr lang="de-de" sz="1200" dirty="0">
                <a:solidFill>
                  <a:schemeClr val="tx1"/>
                </a:solidFill>
                <a:latin typeface="+mj-lt"/>
              </a:rPr>
              <a:t>Kosteneinsparungen</a:t>
            </a:r>
            <a:r>
              <a:rPr lang="de-de" sz="1200" dirty="0">
                <a:solidFill>
                  <a:schemeClr val="tx1"/>
                </a:solidFill>
              </a:rPr>
              <a:t> führen </a:t>
            </a:r>
          </a:p>
          <a:p>
            <a:pPr lvl="1" indent="0" rtl="0">
              <a:buNone/>
            </a:pPr>
            <a:endParaRPr lang="nl-BE" sz="1200" dirty="0">
              <a:solidFill>
                <a:schemeClr val="tx1"/>
              </a:solidFill>
              <a:latin typeface="+mj-lt"/>
            </a:endParaRPr>
          </a:p>
          <a:p>
            <a:pPr marL="711194" lvl="1" indent="-171450" rtl="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Die Mitarbeiter fühlen sich </a:t>
            </a:r>
            <a:r>
              <a:rPr lang="de-de" dirty="0">
                <a:solidFill>
                  <a:schemeClr val="tx1"/>
                </a:solidFill>
                <a:latin typeface="+mj-lt"/>
              </a:rPr>
              <a:t>mehr wertgeschätzt und verbunden</a:t>
            </a:r>
            <a:r>
              <a:rPr lang="de-de" dirty="0">
                <a:solidFill>
                  <a:schemeClr val="tx1"/>
                </a:solidFill>
              </a:rPr>
              <a:t> und bleiben </a:t>
            </a:r>
            <a:r>
              <a:rPr lang="de-de" dirty="0">
                <a:solidFill>
                  <a:schemeClr val="tx1"/>
                </a:solidFill>
                <a:latin typeface="+mj-lt"/>
              </a:rPr>
              <a:t>gesünder und motivierte, </a:t>
            </a:r>
            <a:r>
              <a:rPr lang="de-de" dirty="0">
                <a:solidFill>
                  <a:schemeClr val="tx1"/>
                </a:solidFill>
              </a:rPr>
              <a:t> was ihre </a:t>
            </a:r>
            <a:r>
              <a:rPr lang="de-de" sz="1200" dirty="0">
                <a:solidFill>
                  <a:schemeClr val="tx1"/>
                </a:solidFill>
                <a:latin typeface="+mj-lt"/>
              </a:rPr>
              <a:t>nachhaltige Einsatzfähigkeit und Agilität </a:t>
            </a:r>
            <a:r>
              <a:rPr lang="de-de" sz="1200" dirty="0">
                <a:solidFill>
                  <a:schemeClr val="tx1"/>
                </a:solidFill>
              </a:rPr>
              <a:t>erhöht.</a:t>
            </a:r>
          </a:p>
          <a:p>
            <a:pPr lvl="1" indent="0" rtl="0">
              <a:buNone/>
            </a:pPr>
            <a:endParaRPr lang="nl-BE" sz="1200" dirty="0">
              <a:solidFill>
                <a:schemeClr val="tx1"/>
              </a:solidFill>
              <a:latin typeface="+mj-lt"/>
            </a:endParaRPr>
          </a:p>
          <a:p>
            <a:pPr marL="711194" lvl="1" indent="-171450" rtl="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+mj-lt"/>
              </a:rPr>
              <a:t>Pflichtübung </a:t>
            </a:r>
            <a:r>
              <a:rPr lang="de-de" dirty="0">
                <a:solidFill>
                  <a:schemeClr val="tx1"/>
                </a:solidFill>
              </a:rPr>
              <a:t>für nachhaltige Personalpolitik</a:t>
            </a:r>
          </a:p>
          <a:p>
            <a:pPr rtl="0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537D57-6970-55F4-D12F-ABC299845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8" y="504000"/>
            <a:ext cx="6924489" cy="368434"/>
          </a:xfrm>
        </p:spPr>
        <p:txBody>
          <a:bodyPr wrap="square" rtlCol="0" anchor="t">
            <a:noAutofit/>
          </a:bodyPr>
          <a:lstStyle/>
          <a:p>
            <a:pPr rtl="0"/>
            <a:r>
              <a:rPr lang="de-de" sz="2400" dirty="0"/>
              <a:t>Wohlbefinden und nachhaltige Personalpolitik</a:t>
            </a:r>
            <a:endParaRPr lang="nl-BE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BFAF2D-862C-2738-AAB7-4D9CF5BA8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E7BFF24-2C35-3444-B615-6A3C0CF587B2}" type="slidenum">
              <a:rPr lang="en-US" smtClean="0"/>
              <a:pPr rtl="0"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1BF45E-6B5F-1B2E-E801-E0DAB7A51056}"/>
              </a:ext>
            </a:extLst>
          </p:cNvPr>
          <p:cNvSpPr txBox="1"/>
          <p:nvPr/>
        </p:nvSpPr>
        <p:spPr>
          <a:xfrm>
            <a:off x="627685" y="4829791"/>
            <a:ext cx="5222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800" i="1"/>
              <a:t>Quellen: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8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zeven voordelen van een duurzaam HR-beleid | Grant Thornton</a:t>
            </a:r>
            <a:endParaRPr lang="nl-BE" sz="800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8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Nachhaltige Personalpolitik: 7 speerpunten | Duurzaaminjewerk.nl</a:t>
            </a:r>
            <a:endParaRPr lang="nl-BE" sz="800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80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Waarom je een duurzaam HRM-beleid nodig hebt | Adecco nieuws</a:t>
            </a:r>
            <a:endParaRPr lang="nl-BE" sz="8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C2F20-A301-C6F1-626E-D49F40138977}"/>
              </a:ext>
            </a:extLst>
          </p:cNvPr>
          <p:cNvSpPr txBox="1"/>
          <p:nvPr/>
        </p:nvSpPr>
        <p:spPr>
          <a:xfrm>
            <a:off x="5957410" y="4855206"/>
            <a:ext cx="3520948" cy="2154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de-de" sz="800" i="1" dirty="0"/>
              <a:t>Quelle: </a:t>
            </a:r>
            <a:r>
              <a:rPr lang="de-de" sz="800" dirty="0"/>
              <a:t>PWC- ‘The </a:t>
            </a:r>
            <a:r>
              <a:rPr lang="de-de" sz="800" dirty="0" err="1"/>
              <a:t>benefits</a:t>
            </a:r>
            <a:r>
              <a:rPr lang="de-de" sz="800" dirty="0"/>
              <a:t> </a:t>
            </a:r>
            <a:r>
              <a:rPr lang="de-de" sz="800" dirty="0" err="1"/>
              <a:t>of</a:t>
            </a:r>
            <a:r>
              <a:rPr lang="de-de" sz="800" dirty="0"/>
              <a:t> </a:t>
            </a:r>
            <a:r>
              <a:rPr lang="de-de" sz="800" dirty="0" err="1"/>
              <a:t>investing</a:t>
            </a:r>
            <a:r>
              <a:rPr lang="de-de" sz="800" dirty="0"/>
              <a:t> in </a:t>
            </a:r>
            <a:r>
              <a:rPr lang="de-de" sz="800" dirty="0" err="1"/>
              <a:t>people</a:t>
            </a:r>
            <a:r>
              <a:rPr lang="de-de" sz="800" dirty="0"/>
              <a:t>’ - 02.06.2022</a:t>
            </a:r>
            <a:endParaRPr lang="nl-BE" sz="800" i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A43F036-C177-F034-B585-399348F63962}"/>
              </a:ext>
            </a:extLst>
          </p:cNvPr>
          <p:cNvGrpSpPr/>
          <p:nvPr/>
        </p:nvGrpSpPr>
        <p:grpSpPr>
          <a:xfrm>
            <a:off x="5957410" y="869759"/>
            <a:ext cx="4018912" cy="3960032"/>
            <a:chOff x="5957410" y="869759"/>
            <a:chExt cx="4018912" cy="396003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6C9B922-944C-5990-6AC2-5C307CEF5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58857" y="869760"/>
              <a:ext cx="4017465" cy="294436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CD874F7-14D8-EEFD-2AA9-C11E15109404}"/>
                </a:ext>
              </a:extLst>
            </p:cNvPr>
            <p:cNvSpPr txBox="1"/>
            <p:nvPr/>
          </p:nvSpPr>
          <p:spPr>
            <a:xfrm>
              <a:off x="5957410" y="3814128"/>
              <a:ext cx="4017464" cy="1015663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de-de" sz="1200" i="1" dirty="0">
                  <a:solidFill>
                    <a:srgbClr val="2D2D2D"/>
                  </a:solidFill>
                  <a:effectLst/>
                  <a:latin typeface="PwC Helvetica Neue"/>
                </a:rPr>
                <a:t>Durch Investitionen in die Mitarbeitererfahrung können Unternehmen Einsparungen von bis zu 12,6 Prozent ihres Umsatzes erzielen. Eine positive Arbeitserfahrung steigert die Produktivität von Unternehmen und verringert Fehlzeiten und Personalfluktuation - wichtige Kostenfaktoren für Arbeitgeber. </a:t>
              </a:r>
              <a:endParaRPr lang="nl-BE" sz="1200" i="1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64566DA-E068-70AD-B0B5-F978E20CE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57410" y="869759"/>
              <a:ext cx="4017464" cy="952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134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ED700014-BCB9-F001-A6EE-BA995B5BE9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0398" y="413994"/>
            <a:ext cx="4875962" cy="747713"/>
          </a:xfrm>
        </p:spPr>
        <p:txBody>
          <a:bodyPr vert="horz" lIns="0" tIns="0" rIns="0" bIns="0" rtlCol="0" anchor="t" anchorCtr="0">
            <a:normAutofit/>
          </a:bodyPr>
          <a:lstStyle/>
          <a:p>
            <a:pPr rtl="0"/>
            <a:r>
              <a:rPr lang="de-de" sz="2400" dirty="0"/>
              <a:t>KBC und </a:t>
            </a:r>
            <a:r>
              <a:rPr lang="de-de" sz="2400" dirty="0">
                <a:solidFill>
                  <a:srgbClr val="FF0000"/>
                </a:solidFill>
              </a:rPr>
              <a:t>                 </a:t>
            </a:r>
            <a:r>
              <a:rPr lang="de-de" sz="2400" dirty="0"/>
              <a:t>arbeiten Hand in Hand</a:t>
            </a:r>
            <a:endParaRPr lang="nl-BE" sz="2400" dirty="0"/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56ED9300-36E0-F4E5-1F70-01F733CAD794}"/>
              </a:ext>
            </a:extLst>
          </p:cNvPr>
          <p:cNvSpPr txBox="1">
            <a:spLocks/>
          </p:cNvSpPr>
          <p:nvPr/>
        </p:nvSpPr>
        <p:spPr>
          <a:xfrm>
            <a:off x="435776" y="1332733"/>
            <a:ext cx="4286837" cy="34152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>
                <a:solidFill>
                  <a:srgbClr val="D7C08C"/>
                </a:solidFill>
                <a:latin typeface="Object Sans" pitchFamily="2" charset="77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rgbClr val="D7C08C"/>
                </a:solidFill>
                <a:latin typeface="Object Sans" pitchFamily="2" charset="77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rgbClr val="D7C08C"/>
                </a:solidFill>
                <a:latin typeface="Object Sans" pitchFamily="2" charset="77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rgbClr val="D7C08C"/>
                </a:solidFill>
                <a:latin typeface="Object Sans" pitchFamily="2" charset="77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rgbClr val="D7C08C"/>
                </a:solidFill>
                <a:latin typeface="Object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Leadlife </a:t>
            </a: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wurde 2019 gegründet</a:t>
            </a:r>
            <a:r>
              <a:rPr lang="de-de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Physischer Standort </a:t>
            </a: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Belgien </a:t>
            </a:r>
            <a:r>
              <a:rPr lang="de-de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(optional für zusätzliche Analysen, Messungen, Beratung ...)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Wissenschaftlich</a:t>
            </a: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fundiert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Team von unabhängigen Ärzten und Gesundheitsexperten </a:t>
            </a:r>
            <a:r>
              <a:rPr lang="de-de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(Psychologen, Ernährungsberater, Leistungstrainer ...)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Plattform: </a:t>
            </a:r>
            <a:r>
              <a:rPr lang="de-de" dirty="0">
                <a:solidFill>
                  <a:schemeClr val="tx1"/>
                </a:solidFill>
                <a:latin typeface="+mj-lt"/>
              </a:rPr>
              <a:t>benutzerfreundliche</a:t>
            </a: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lang="de-de" dirty="0">
                <a:solidFill>
                  <a:schemeClr val="tx1"/>
                </a:solidFill>
                <a:latin typeface="+mj-lt"/>
              </a:rPr>
              <a:t>All-in-</a:t>
            </a:r>
            <a:r>
              <a:rPr lang="de-de" dirty="0" err="1">
                <a:solidFill>
                  <a:schemeClr val="tx1"/>
                </a:solidFill>
                <a:latin typeface="+mj-lt"/>
              </a:rPr>
              <a:t>one</a:t>
            </a:r>
            <a:r>
              <a:rPr lang="de-de" dirty="0">
                <a:solidFill>
                  <a:schemeClr val="tx1"/>
                </a:solidFill>
                <a:latin typeface="+mj-lt"/>
              </a:rPr>
              <a:t>-App</a:t>
            </a: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CE-Kennzeichnung </a:t>
            </a: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Klasse 1 </a:t>
            </a:r>
            <a:r>
              <a:rPr lang="de-de" dirty="0">
                <a:solidFill>
                  <a:schemeClr val="tx1"/>
                </a:solidFill>
                <a:latin typeface="+mj-lt"/>
              </a:rPr>
              <a:t>und ISO-Zertifikat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Anerkannt als </a:t>
            </a: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FAAG-Verteiler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Privatsphäre 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dank</a:t>
            </a: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verschlüsseltem Tresor</a:t>
            </a:r>
          </a:p>
          <a:p>
            <a:pPr marL="171450" marR="0" lvl="0" indent="-1714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nl-BE" dirty="0">
              <a:solidFill>
                <a:schemeClr val="tx1"/>
              </a:solidFill>
              <a:latin typeface="+mn-lt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009C3C7-5384-3306-ED25-65D072535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512" y="413994"/>
            <a:ext cx="1191052" cy="24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icture containing person, standing&#10;&#10;Description automatically generated">
            <a:extLst>
              <a:ext uri="{FF2B5EF4-FFF2-40B4-BE49-F238E27FC236}">
                <a16:creationId xmlns:a16="http://schemas.microsoft.com/office/drawing/2014/main" id="{0E2C65D4-CDAC-B178-FA5E-9190631CF0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7672"/>
          <a:stretch/>
        </p:blipFill>
        <p:spPr>
          <a:xfrm>
            <a:off x="5859517" y="0"/>
            <a:ext cx="430048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2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CD3A680-222C-E3BD-A2E0-D81B92AA0E46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73126212"/>
              </p:ext>
            </p:extLst>
          </p:nvPr>
        </p:nvGraphicFramePr>
        <p:xfrm>
          <a:off x="323680" y="1489075"/>
          <a:ext cx="9542463" cy="355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DB75BDD-9B9F-E716-A485-8F30B67652C4}"/>
              </a:ext>
            </a:extLst>
          </p:cNvPr>
          <p:cNvSpPr txBox="1"/>
          <p:nvPr/>
        </p:nvSpPr>
        <p:spPr>
          <a:xfrm>
            <a:off x="2289894" y="4769637"/>
            <a:ext cx="6449646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de-de" sz="1400" dirty="0">
                <a:solidFill>
                  <a:srgbClr val="0097DB"/>
                </a:solidFill>
                <a:latin typeface="+mj-lt"/>
              </a:rPr>
              <a:t>Die KBC baut ihr Angebot zum Thema Wohlbefinden jeden Tag weiter aus</a:t>
            </a:r>
            <a:endParaRPr lang="en-US" sz="1400" dirty="0">
              <a:solidFill>
                <a:srgbClr val="0097DB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81278CA-5DD6-309B-1867-31E9C26DC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454" y="478430"/>
            <a:ext cx="1264266" cy="26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CB28F165-117B-2C5C-557B-C7F552D4505B}"/>
              </a:ext>
            </a:extLst>
          </p:cNvPr>
          <p:cNvSpPr txBox="1">
            <a:spLocks/>
          </p:cNvSpPr>
          <p:nvPr/>
        </p:nvSpPr>
        <p:spPr>
          <a:xfrm>
            <a:off x="503999" y="504000"/>
            <a:ext cx="8091781" cy="3684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19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 baseline="0">
                <a:solidFill>
                  <a:srgbClr val="0097DB"/>
                </a:solidFill>
                <a:latin typeface="Gilroy Bold" pitchFamily="2" charset="77"/>
                <a:ea typeface="+mj-ea"/>
                <a:cs typeface="Verdana"/>
              </a:defRPr>
            </a:lvl1pPr>
          </a:lstStyle>
          <a:p>
            <a:pPr rtl="0"/>
            <a:r>
              <a:rPr lang="de-de" sz="2400"/>
              <a:t>Warum </a:t>
            </a:r>
            <a:r>
              <a:rPr lang="de-de" sz="2400">
                <a:latin typeface="+mj-lt"/>
              </a:rPr>
              <a:t>wählt die KBC </a:t>
            </a:r>
            <a:endParaRPr lang="nl-BE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711A7D-7609-3B5A-8679-A044F1AD30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8461" y="2338239"/>
            <a:ext cx="1219993" cy="11833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1B52978-8427-77E7-46C5-162DC4E729AC}"/>
              </a:ext>
            </a:extLst>
          </p:cNvPr>
          <p:cNvGrpSpPr/>
          <p:nvPr/>
        </p:nvGrpSpPr>
        <p:grpSpPr>
          <a:xfrm>
            <a:off x="2245870" y="1758073"/>
            <a:ext cx="1841811" cy="700539"/>
            <a:chOff x="-63844" y="294651"/>
            <a:chExt cx="1841811" cy="70053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138FFC9-5BA9-DC31-528D-90C8D1D5BA1B}"/>
                </a:ext>
              </a:extLst>
            </p:cNvPr>
            <p:cNvSpPr/>
            <p:nvPr/>
          </p:nvSpPr>
          <p:spPr>
            <a:xfrm>
              <a:off x="12794" y="340311"/>
              <a:ext cx="1765173" cy="65487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rtlCol="0"/>
            <a:lstStyle/>
            <a:p>
              <a:pPr rtl="0"/>
              <a:endParaRPr lang="nl-BE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85432F2-1AE7-20B5-960E-C3B35D265758}"/>
                </a:ext>
              </a:extLst>
            </p:cNvPr>
            <p:cNvSpPr txBox="1"/>
            <p:nvPr/>
          </p:nvSpPr>
          <p:spPr>
            <a:xfrm>
              <a:off x="-63844" y="294651"/>
              <a:ext cx="1765173" cy="6548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0" numCol="1" spcCol="1270" rtlCol="0" anchor="t" anchorCtr="0">
              <a:noAutofit/>
            </a:bodyPr>
            <a:lstStyle/>
            <a:p>
              <a:pPr marL="0" lvl="0" indent="0" algn="ctr" defTabSz="466725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200"/>
                <a:t>360°-Ansatz</a:t>
              </a:r>
            </a:p>
            <a:p>
              <a:pPr marL="0" lvl="0" indent="0" algn="ctr" defTabSz="466725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l-BE" sz="1100" kern="12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FCBEF3A-6242-7123-A7EF-7B39D789427E}"/>
              </a:ext>
            </a:extLst>
          </p:cNvPr>
          <p:cNvSpPr txBox="1"/>
          <p:nvPr/>
        </p:nvSpPr>
        <p:spPr>
          <a:xfrm>
            <a:off x="4036283" y="1744704"/>
            <a:ext cx="2087431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200" dirty="0"/>
              <a:t>Digital </a:t>
            </a:r>
            <a:r>
              <a:rPr lang="de-de" sz="1200" dirty="0" err="1"/>
              <a:t>with</a:t>
            </a:r>
            <a:r>
              <a:rPr lang="de-de" sz="1200" dirty="0"/>
              <a:t> a human </a:t>
            </a:r>
            <a:r>
              <a:rPr lang="de-de" sz="1200" dirty="0" err="1"/>
              <a:t>touch</a:t>
            </a:r>
            <a:endParaRPr lang="de-de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64DB68-FC09-3968-4567-90D5070DFEBC}"/>
              </a:ext>
            </a:extLst>
          </p:cNvPr>
          <p:cNvSpPr txBox="1"/>
          <p:nvPr/>
        </p:nvSpPr>
        <p:spPr>
          <a:xfrm>
            <a:off x="6565262" y="1753320"/>
            <a:ext cx="1061509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200"/>
              <a:t>Datengestützt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488D63-4366-CF06-083C-4C03E5796561}"/>
              </a:ext>
            </a:extLst>
          </p:cNvPr>
          <p:cNvSpPr txBox="1"/>
          <p:nvPr/>
        </p:nvSpPr>
        <p:spPr>
          <a:xfrm>
            <a:off x="8042759" y="1753320"/>
            <a:ext cx="1747594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 rtl="0"/>
            <a:r>
              <a:rPr lang="de-de" sz="1200"/>
              <a:t>Sicher und zuverlässig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6F3F987A-C884-8BCC-4FC9-18E7CAF189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225" y="66128"/>
            <a:ext cx="929721" cy="1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4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6F0F1-C94A-3B00-1A74-366C6F4AC88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5186363"/>
            <a:ext cx="704850" cy="303212"/>
          </a:xfrm>
        </p:spPr>
        <p:txBody>
          <a:bodyPr rtlCol="0"/>
          <a:lstStyle/>
          <a:p>
            <a:pPr rtl="0"/>
            <a:fld id="{BE7BFF24-2C35-3444-B615-6A3C0CF587B2}" type="slidenum">
              <a:rPr lang="nl-BE" smtClean="0"/>
              <a:t>12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79E37FE-DF65-38E1-1ABD-3F710D1BBCF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7377" y="1604573"/>
            <a:ext cx="5084763" cy="3170316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r>
              <a:rPr lang="de-de" dirty="0">
                <a:latin typeface="+mj-lt"/>
              </a:rPr>
              <a:t>Jeder Angeschlossene </a:t>
            </a:r>
            <a:r>
              <a:rPr lang="de-de" dirty="0"/>
              <a:t>einer </a:t>
            </a:r>
            <a:r>
              <a:rPr lang="de-de" dirty="0">
                <a:latin typeface="+mj-lt"/>
              </a:rPr>
              <a:t>kollektiven Police </a:t>
            </a:r>
            <a:r>
              <a:rPr lang="de-de" dirty="0"/>
              <a:t>(Krankenhausaufenthalt / Gruppe) erhält Zugang zur </a:t>
            </a:r>
            <a:r>
              <a:rPr lang="de-de" dirty="0" err="1"/>
              <a:t>leadlife</a:t>
            </a:r>
            <a:r>
              <a:rPr lang="de-de" dirty="0"/>
              <a:t>-Plus-Mitgliedschaft:</a:t>
            </a:r>
          </a:p>
          <a:p>
            <a:pPr lvl="1" rtl="0"/>
            <a:r>
              <a:rPr lang="de-de" dirty="0"/>
              <a:t>Jeder Arbeitnehmer, der über den Arbeitgeber in einer kollektiven Police versichert wurde </a:t>
            </a:r>
          </a:p>
          <a:p>
            <a:pPr lvl="1" rtl="0"/>
            <a:r>
              <a:rPr lang="de-de" dirty="0"/>
              <a:t>Jedes Familienmitglied (18+), das zusätzlich angeschlossen wurde</a:t>
            </a:r>
          </a:p>
          <a:p>
            <a:pPr marL="269872" lvl="1" indent="0" rtl="0">
              <a:buNone/>
            </a:pPr>
            <a:endParaRPr lang="nl-BE" dirty="0"/>
          </a:p>
          <a:p>
            <a:pPr rtl="0"/>
            <a:r>
              <a:rPr lang="de-de" dirty="0"/>
              <a:t>Die </a:t>
            </a:r>
            <a:r>
              <a:rPr lang="de-de" dirty="0" err="1">
                <a:latin typeface="+mj-lt"/>
              </a:rPr>
              <a:t>leadlife</a:t>
            </a:r>
            <a:r>
              <a:rPr lang="de-de" dirty="0">
                <a:latin typeface="+mj-lt"/>
              </a:rPr>
              <a:t>-Plus-Mitgliedschaft* </a:t>
            </a:r>
            <a:r>
              <a:rPr lang="de-de" dirty="0"/>
              <a:t>hat einen kommerziellen Wert von 119,99 Euro pro Jahr (inkl. MwSt.), ist aber für Angeschlossene eines KBC Employee Care-Produkts kostenlos.</a:t>
            </a:r>
          </a:p>
          <a:p>
            <a:pPr marL="0" indent="0" rtl="0">
              <a:buNone/>
            </a:pPr>
            <a:endParaRPr lang="de-de" dirty="0"/>
          </a:p>
          <a:p>
            <a:pPr rtl="0"/>
            <a:r>
              <a:rPr lang="de-DE" dirty="0"/>
              <a:t>Die </a:t>
            </a:r>
            <a:r>
              <a:rPr lang="de-DE" dirty="0" err="1"/>
              <a:t>leadlife</a:t>
            </a:r>
            <a:r>
              <a:rPr lang="de-DE" dirty="0"/>
              <a:t>-App ist nur auf Französisch, Niederländisch und Englisch verfügbar.</a:t>
            </a:r>
          </a:p>
          <a:p>
            <a:pPr rtl="0"/>
            <a:endParaRPr lang="de-DE" dirty="0"/>
          </a:p>
          <a:p>
            <a:pPr rtl="0"/>
            <a:endParaRPr lang="de-de" dirty="0"/>
          </a:p>
          <a:p>
            <a:pPr rtl="0"/>
            <a:endParaRPr lang="en-BE" dirty="0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1B18D37B-6B4D-8B4D-CFF3-702ECF44E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028" y="1265846"/>
            <a:ext cx="1876010" cy="350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3D18BB4-1331-D1B2-52E8-88122654A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028" y="154026"/>
            <a:ext cx="1775588" cy="36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EB1829C9-ADD7-4BA7-FF01-4AA2BD8585EA}"/>
              </a:ext>
            </a:extLst>
          </p:cNvPr>
          <p:cNvSpPr txBox="1">
            <a:spLocks/>
          </p:cNvSpPr>
          <p:nvPr/>
        </p:nvSpPr>
        <p:spPr>
          <a:xfrm>
            <a:off x="503999" y="504000"/>
            <a:ext cx="8091781" cy="3684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19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 baseline="0">
                <a:solidFill>
                  <a:srgbClr val="0097DB"/>
                </a:solidFill>
                <a:latin typeface="Gilroy Bold" pitchFamily="2" charset="77"/>
                <a:ea typeface="+mj-ea"/>
                <a:cs typeface="Verdana"/>
              </a:defRPr>
            </a:lvl1pPr>
          </a:lstStyle>
          <a:p>
            <a:pPr rtl="0"/>
            <a:r>
              <a:rPr lang="de-de" sz="2400" dirty="0" err="1"/>
              <a:t>Leadlife</a:t>
            </a:r>
            <a:r>
              <a:rPr lang="de-de" sz="2400" dirty="0"/>
              <a:t>-Plus-Mitgliedschaft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258A5-1B12-7DAB-0274-68834E97849D}"/>
              </a:ext>
            </a:extLst>
          </p:cNvPr>
          <p:cNvSpPr txBox="1"/>
          <p:nvPr/>
        </p:nvSpPr>
        <p:spPr>
          <a:xfrm>
            <a:off x="352498" y="5498420"/>
            <a:ext cx="5084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800" b="0" i="1" dirty="0">
                <a:solidFill>
                  <a:srgbClr val="003665"/>
                </a:solidFill>
                <a:effectLst/>
                <a:latin typeface="MuseoSans"/>
              </a:rPr>
              <a:t>* Produkt angeboten von </a:t>
            </a:r>
            <a:r>
              <a:rPr lang="de-de" sz="800" b="0" i="1" dirty="0" err="1">
                <a:solidFill>
                  <a:srgbClr val="003665"/>
                </a:solidFill>
                <a:effectLst/>
                <a:latin typeface="MuseoSans"/>
              </a:rPr>
              <a:t>Leadlife</a:t>
            </a:r>
            <a:r>
              <a:rPr lang="de-de" sz="800" b="0" i="1" dirty="0">
                <a:solidFill>
                  <a:srgbClr val="003665"/>
                </a:solidFill>
                <a:effectLst/>
                <a:latin typeface="MuseoSans"/>
              </a:rPr>
              <a:t> </a:t>
            </a:r>
            <a:r>
              <a:rPr lang="de-de" sz="800" i="1" dirty="0">
                <a:solidFill>
                  <a:srgbClr val="003665"/>
                </a:solidFill>
                <a:latin typeface="MuseoSans"/>
              </a:rPr>
              <a:t>Technologies</a:t>
            </a:r>
            <a:r>
              <a:rPr lang="de-de" sz="800" b="0" i="1" dirty="0">
                <a:solidFill>
                  <a:srgbClr val="003665"/>
                </a:solidFill>
                <a:effectLst/>
                <a:latin typeface="MuseoSans"/>
              </a:rPr>
              <a:t> über die App KBC Mobile der KBC Bank.</a:t>
            </a:r>
            <a:endParaRPr lang="nl-BE" sz="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C4B9EC-774B-403F-1E22-A26F31B349C5}"/>
              </a:ext>
            </a:extLst>
          </p:cNvPr>
          <p:cNvGrpSpPr/>
          <p:nvPr/>
        </p:nvGrpSpPr>
        <p:grpSpPr>
          <a:xfrm>
            <a:off x="6096090" y="1265846"/>
            <a:ext cx="1876010" cy="3509043"/>
            <a:chOff x="6096090" y="1265846"/>
            <a:chExt cx="1876010" cy="3509043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3538131D-144B-6697-AF7C-2341F268DD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90" y="1265846"/>
              <a:ext cx="1876010" cy="3509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957830DF-3E04-F176-BB10-45D9E5DD9A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4224" y="1444751"/>
              <a:ext cx="1426836" cy="3088759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E9386C-7A70-C5DF-1FD7-BBDD4A702A2A}"/>
              </a:ext>
            </a:extLst>
          </p:cNvPr>
          <p:cNvCxnSpPr>
            <a:cxnSpLocks/>
          </p:cNvCxnSpPr>
          <p:nvPr/>
        </p:nvCxnSpPr>
        <p:spPr>
          <a:xfrm>
            <a:off x="7708392" y="3040961"/>
            <a:ext cx="652430" cy="0"/>
          </a:xfrm>
          <a:prstGeom prst="line">
            <a:avLst/>
          </a:prstGeom>
          <a:ln w="19050">
            <a:solidFill>
              <a:srgbClr val="CEBA8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EE80BCD-3338-720A-5BF8-10A613F275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419" y="92526"/>
            <a:ext cx="929721" cy="1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9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6" descr="A screen shot of a phone&#10;&#10;Description automatically generated">
            <a:extLst>
              <a:ext uri="{FF2B5EF4-FFF2-40B4-BE49-F238E27FC236}">
                <a16:creationId xmlns:a16="http://schemas.microsoft.com/office/drawing/2014/main" id="{378F6A06-872A-3B43-B7D6-CE07C411F5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456" y="1110178"/>
            <a:ext cx="2336544" cy="4581457"/>
          </a:xfrm>
          <a:prstGeom prst="rect">
            <a:avLst/>
          </a:prstGeom>
          <a:noFill/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B2F1C38-6849-FD67-2A90-6AF902D7919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6097" y="2360957"/>
            <a:ext cx="3234764" cy="3410638"/>
          </a:xfrm>
        </p:spPr>
        <p:txBody>
          <a:bodyPr rtlCol="0">
            <a:normAutofit/>
          </a:bodyPr>
          <a:lstStyle/>
          <a:p>
            <a:pPr rtl="0"/>
            <a:endParaRPr lang="nl-BE"/>
          </a:p>
          <a:p>
            <a:pPr marR="174625" lvl="0" rtl="0">
              <a:buSzPts val="1200"/>
              <a:tabLst>
                <a:tab pos="989330" algn="l"/>
              </a:tabLst>
            </a:pPr>
            <a:endParaRPr lang="nl-BE">
              <a:effectLst/>
            </a:endParaRPr>
          </a:p>
          <a:p>
            <a:pPr rtl="0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97F10F-C986-E950-894B-69F83FACC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63" y="339603"/>
            <a:ext cx="7999921" cy="368434"/>
          </a:xfrm>
        </p:spPr>
        <p:txBody>
          <a:bodyPr wrap="square" rtlCol="0" anchor="t">
            <a:noAutofit/>
          </a:bodyPr>
          <a:lstStyle/>
          <a:p>
            <a:pPr rtl="0"/>
            <a:r>
              <a:rPr lang="de-de" sz="2400"/>
              <a:t>Dashboard: Messen und wissen</a:t>
            </a:r>
            <a:br>
              <a:rPr lang="en-US" sz="2400" dirty="0"/>
            </a:br>
            <a:r>
              <a:rPr lang="de-de" sz="1800">
                <a:solidFill>
                  <a:schemeClr val="tx1"/>
                </a:solidFill>
              </a:rPr>
              <a:t>Unterstützen Sie Ihre Mitarbeiter dabei, ihren Lebensstil zu optimieren</a:t>
            </a:r>
            <a:br>
              <a:rPr lang="en-US" sz="1800" dirty="0"/>
            </a:br>
            <a:endParaRPr lang="nl-BE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8A9C39-004B-1F2D-7384-BCC5A3351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448368"/>
            <a:ext cx="704994" cy="303212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E7BFF24-2C35-3444-B615-6A3C0CF587B2}" type="slidenum">
              <a:rPr lang="en-US" smtClean="0"/>
              <a:pPr rtl="0"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0DCAE7-BFD4-678B-BE05-8471DF84120C}"/>
              </a:ext>
            </a:extLst>
          </p:cNvPr>
          <p:cNvSpPr txBox="1"/>
          <p:nvPr/>
        </p:nvSpPr>
        <p:spPr>
          <a:xfrm>
            <a:off x="6675480" y="1370814"/>
            <a:ext cx="3397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200">
                <a:latin typeface="+mj-lt"/>
              </a:rPr>
              <a:t>Verknüpfung von Wearables</a:t>
            </a:r>
          </a:p>
          <a:p>
            <a:pPr rtl="0"/>
            <a:r>
              <a:rPr lang="de-de" sz="1200"/>
              <a:t>Anreicherung des persönlichen Dashboards durch die Verknüpfung von Wearables </a:t>
            </a:r>
          </a:p>
          <a:p>
            <a:pPr rtl="0"/>
            <a:endParaRPr lang="nl-BE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4DD8B3-78C9-ED01-53F8-E34DCD32D931}"/>
              </a:ext>
            </a:extLst>
          </p:cNvPr>
          <p:cNvSpPr txBox="1"/>
          <p:nvPr/>
        </p:nvSpPr>
        <p:spPr>
          <a:xfrm>
            <a:off x="6819900" y="4344186"/>
            <a:ext cx="2936374" cy="993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200" dirty="0">
                <a:latin typeface="+mj-lt"/>
              </a:rPr>
              <a:t>Chat mit einem Experten in der App</a:t>
            </a:r>
          </a:p>
          <a:p>
            <a:pPr marR="174625" lvl="0" rtl="0">
              <a:lnSpc>
                <a:spcPct val="97000"/>
              </a:lnSpc>
              <a:buSzPts val="1200"/>
              <a:tabLst>
                <a:tab pos="989330" algn="l"/>
              </a:tabLst>
            </a:pPr>
            <a:r>
              <a:rPr lang="de-de" sz="1200" dirty="0">
                <a:effectLst/>
                <a:ea typeface="Courier New" panose="02070309020205020404" pitchFamily="49" charset="0"/>
              </a:rPr>
              <a:t>Benutzer können per Chat persönliche Beratung von einem Experten für Wohlbefinden </a:t>
            </a:r>
            <a:r>
              <a:rPr lang="de-de" sz="1200" dirty="0"/>
              <a:t>(9-17 Uhr)</a:t>
            </a:r>
            <a:r>
              <a:rPr lang="de-de" sz="1200" dirty="0">
                <a:effectLst/>
                <a:ea typeface="Courier New" panose="02070309020205020404" pitchFamily="49" charset="0"/>
              </a:rPr>
              <a:t> erhalten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AC39E94-4BCA-6E5A-5760-927F20DA214F}"/>
              </a:ext>
            </a:extLst>
          </p:cNvPr>
          <p:cNvCxnSpPr>
            <a:cxnSpLocks/>
          </p:cNvCxnSpPr>
          <p:nvPr/>
        </p:nvCxnSpPr>
        <p:spPr>
          <a:xfrm>
            <a:off x="6037872" y="1748563"/>
            <a:ext cx="604715" cy="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F39BE7-63D6-B45E-4A49-78234BAE5E05}"/>
              </a:ext>
            </a:extLst>
          </p:cNvPr>
          <p:cNvCxnSpPr>
            <a:cxnSpLocks/>
          </p:cNvCxnSpPr>
          <p:nvPr/>
        </p:nvCxnSpPr>
        <p:spPr>
          <a:xfrm flipH="1">
            <a:off x="3398520" y="2849079"/>
            <a:ext cx="946834" cy="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C8B737-90A8-A767-8461-59DA6A0E58B5}"/>
              </a:ext>
            </a:extLst>
          </p:cNvPr>
          <p:cNvCxnSpPr>
            <a:cxnSpLocks/>
          </p:cNvCxnSpPr>
          <p:nvPr/>
        </p:nvCxnSpPr>
        <p:spPr>
          <a:xfrm flipH="1">
            <a:off x="6210300" y="5256999"/>
            <a:ext cx="609600" cy="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C9762A0-DD1C-624C-407B-C7D8C61C0509}"/>
              </a:ext>
            </a:extLst>
          </p:cNvPr>
          <p:cNvSpPr txBox="1"/>
          <p:nvPr/>
        </p:nvSpPr>
        <p:spPr>
          <a:xfrm>
            <a:off x="503999" y="3889606"/>
            <a:ext cx="3232138" cy="814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200" dirty="0">
                <a:latin typeface="+mj-lt"/>
              </a:rPr>
              <a:t>Persönliche Empfehlungen</a:t>
            </a:r>
          </a:p>
          <a:p>
            <a:pPr marR="174625" lvl="0" rtl="0">
              <a:lnSpc>
                <a:spcPct val="97000"/>
              </a:lnSpc>
              <a:buSzPts val="1200"/>
              <a:tabLst>
                <a:tab pos="989330" algn="l"/>
              </a:tabLst>
            </a:pPr>
            <a:r>
              <a:rPr lang="de-de" sz="1200" dirty="0">
                <a:effectLst/>
                <a:ea typeface="Courier New" panose="02070309020205020404" pitchFamily="49" charset="0"/>
              </a:rPr>
              <a:t>Basierend auf Motivation, Zielen und über Fragebögen </a:t>
            </a:r>
            <a:r>
              <a:rPr lang="de-de" sz="1200" dirty="0">
                <a:ea typeface="Courier New" panose="02070309020205020404" pitchFamily="49" charset="0"/>
              </a:rPr>
              <a:t>und Wearables</a:t>
            </a:r>
            <a:r>
              <a:rPr lang="de-de" sz="1200" dirty="0">
                <a:effectLst/>
                <a:ea typeface="Courier New" panose="02070309020205020404" pitchFamily="49" charset="0"/>
              </a:rPr>
              <a:t> gesammelten Daten</a:t>
            </a:r>
            <a:endParaRPr lang="nl-BE" sz="1200" dirty="0">
              <a:effectLst/>
              <a:ea typeface="Courier New" panose="02070309020205020404" pitchFamily="49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5CF466-7D30-83F3-FE19-CCE29DD29DE0}"/>
              </a:ext>
            </a:extLst>
          </p:cNvPr>
          <p:cNvCxnSpPr>
            <a:cxnSpLocks/>
          </p:cNvCxnSpPr>
          <p:nvPr/>
        </p:nvCxnSpPr>
        <p:spPr>
          <a:xfrm flipH="1">
            <a:off x="3101340" y="4384255"/>
            <a:ext cx="1244014" cy="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C636BDD-4B16-EB7D-9115-8EF320BC16A3}"/>
              </a:ext>
            </a:extLst>
          </p:cNvPr>
          <p:cNvSpPr txBox="1"/>
          <p:nvPr/>
        </p:nvSpPr>
        <p:spPr>
          <a:xfrm>
            <a:off x="441061" y="2181895"/>
            <a:ext cx="3679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200">
                <a:latin typeface="+mj-lt"/>
              </a:rPr>
              <a:t>Dashboard Persönliches Wohlbefinden</a:t>
            </a:r>
          </a:p>
          <a:p>
            <a:pPr marR="174625" lvl="0" rtl="0">
              <a:buSzPts val="1200"/>
              <a:tabLst>
                <a:tab pos="989330" algn="l"/>
              </a:tabLst>
            </a:pPr>
            <a:r>
              <a:rPr lang="de-de" sz="1200">
                <a:effectLst/>
              </a:rPr>
              <a:t>Persönliches Wohlbefinden durch </a:t>
            </a:r>
            <a:r>
              <a:rPr lang="de-de" sz="1200"/>
              <a:t>Ausfüllen von Fragebögen</a:t>
            </a:r>
            <a:r>
              <a:rPr lang="de-de" sz="1200">
                <a:effectLst/>
              </a:rPr>
              <a:t> erfassen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75956DD5-31AF-C772-611E-4591E3EDF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028" y="154026"/>
            <a:ext cx="1775588" cy="36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B9B3EE-9022-5CF7-5632-DC091F086361}"/>
              </a:ext>
            </a:extLst>
          </p:cNvPr>
          <p:cNvSpPr txBox="1"/>
          <p:nvPr/>
        </p:nvSpPr>
        <p:spPr>
          <a:xfrm>
            <a:off x="352498" y="5498420"/>
            <a:ext cx="5084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800" b="0" i="1" dirty="0">
                <a:solidFill>
                  <a:srgbClr val="003665"/>
                </a:solidFill>
                <a:effectLst/>
                <a:latin typeface="MuseoSans"/>
              </a:rPr>
              <a:t>Produkt angeboten von </a:t>
            </a:r>
            <a:r>
              <a:rPr lang="de-de" sz="800" b="0" i="1" dirty="0" err="1">
                <a:solidFill>
                  <a:srgbClr val="003665"/>
                </a:solidFill>
                <a:effectLst/>
                <a:latin typeface="MuseoSans"/>
              </a:rPr>
              <a:t>Leadlife</a:t>
            </a:r>
            <a:r>
              <a:rPr lang="de-de" sz="800" b="0" i="1" dirty="0">
                <a:solidFill>
                  <a:srgbClr val="003665"/>
                </a:solidFill>
                <a:effectLst/>
                <a:latin typeface="MuseoSans"/>
              </a:rPr>
              <a:t> </a:t>
            </a:r>
            <a:r>
              <a:rPr lang="de-de" sz="800" i="1" dirty="0">
                <a:solidFill>
                  <a:srgbClr val="003665"/>
                </a:solidFill>
                <a:latin typeface="MuseoSans"/>
              </a:rPr>
              <a:t>Technologies</a:t>
            </a:r>
            <a:r>
              <a:rPr lang="de-de" sz="800" b="0" i="1" dirty="0">
                <a:solidFill>
                  <a:srgbClr val="003665"/>
                </a:solidFill>
                <a:effectLst/>
                <a:latin typeface="MuseoSans"/>
              </a:rPr>
              <a:t> über die App KBC Mobile der KBC Bank.</a:t>
            </a:r>
            <a:endParaRPr lang="nl-BE" sz="800" dirty="0"/>
          </a:p>
        </p:txBody>
      </p:sp>
    </p:spTree>
    <p:extLst>
      <p:ext uri="{BB962C8B-B14F-4D97-AF65-F5344CB8AC3E}">
        <p14:creationId xmlns:p14="http://schemas.microsoft.com/office/powerpoint/2010/main" val="231109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6">
            <a:extLst>
              <a:ext uri="{FF2B5EF4-FFF2-40B4-BE49-F238E27FC236}">
                <a16:creationId xmlns:a16="http://schemas.microsoft.com/office/drawing/2014/main" id="{828FD2C9-A950-D96F-FC6C-3C0238200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4" r="15354"/>
          <a:stretch/>
        </p:blipFill>
        <p:spPr>
          <a:xfrm>
            <a:off x="3220887" y="477648"/>
            <a:ext cx="3960000" cy="5714990"/>
          </a:xfrm>
          <a:prstGeom prst="rect">
            <a:avLst/>
          </a:prstGeom>
          <a:noFill/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B2F1C38-6849-FD67-2A90-6AF902D7919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4233" y="1828633"/>
            <a:ext cx="2629158" cy="909576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sz="1200">
                <a:latin typeface="+mj-lt"/>
              </a:rPr>
              <a:t>Fragebögen, die mehr Erkenntnisse liefern</a:t>
            </a:r>
          </a:p>
          <a:p>
            <a:pPr rtl="0"/>
            <a:r>
              <a:rPr lang="de-de" sz="1200"/>
              <a:t>Diese ergänzen das persönliche Dashboard der Benutzer</a:t>
            </a:r>
          </a:p>
          <a:p>
            <a:pPr rtl="0"/>
            <a:endParaRPr lang="nl-BE" dirty="0"/>
          </a:p>
          <a:p>
            <a:pPr rtl="0"/>
            <a:endParaRPr lang="nl-BE" sz="1200" dirty="0">
              <a:latin typeface="+mj-lt"/>
            </a:endParaRPr>
          </a:p>
          <a:p>
            <a:pPr rtl="0"/>
            <a:endParaRPr lang="nl-BE" sz="1200" dirty="0">
              <a:effectLst/>
              <a:ea typeface="Courier New" panose="02070309020205020404" pitchFamily="49" charset="0"/>
            </a:endParaRPr>
          </a:p>
          <a:p>
            <a:pPr rtl="0"/>
            <a:endParaRPr lang="nl-BE" sz="1200" dirty="0"/>
          </a:p>
          <a:p>
            <a:pPr rtl="0"/>
            <a:endParaRPr lang="nl-BE" dirty="0"/>
          </a:p>
          <a:p>
            <a:pPr marR="174625" lvl="0" rtl="0">
              <a:buSzPts val="1200"/>
              <a:tabLst>
                <a:tab pos="989330" algn="l"/>
              </a:tabLst>
            </a:pPr>
            <a:endParaRPr lang="nl-BE" dirty="0">
              <a:effectLst/>
            </a:endParaRPr>
          </a:p>
          <a:p>
            <a:pPr rtl="0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97F10F-C986-E950-894B-69F83FACC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64" y="173547"/>
            <a:ext cx="8905177" cy="368434"/>
          </a:xfrm>
        </p:spPr>
        <p:txBody>
          <a:bodyPr wrap="square" rtlCol="0" anchor="t">
            <a:normAutofit fontScale="90000"/>
          </a:bodyPr>
          <a:lstStyle/>
          <a:p>
            <a:pPr rtl="0"/>
            <a:r>
              <a:rPr lang="de-de" sz="2700"/>
              <a:t>Lernen und optimieren</a:t>
            </a:r>
            <a:br>
              <a:rPr lang="en-US" sz="2400" dirty="0"/>
            </a:br>
            <a:r>
              <a:rPr lang="de-de" sz="2000">
                <a:solidFill>
                  <a:schemeClr val="tx1"/>
                </a:solidFill>
              </a:rPr>
              <a:t>Helfen Sie Ihren Mitarbeitern, ihre täglichen Ziele zu erreichen</a:t>
            </a:r>
            <a:endParaRPr lang="nl-BE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8A9C39-004B-1F2D-7384-BCC5A3351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517941"/>
            <a:ext cx="704994" cy="303212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E7BFF24-2C35-3444-B615-6A3C0CF587B2}" type="slidenum">
              <a:rPr lang="en-US" smtClean="0"/>
              <a:pPr rtl="0">
                <a:spcAft>
                  <a:spcPts val="600"/>
                </a:spcAft>
              </a:pPr>
              <a:t>14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AD2DA7-5E38-4DD8-DDB8-62EAD9A3AB69}"/>
              </a:ext>
            </a:extLst>
          </p:cNvPr>
          <p:cNvCxnSpPr>
            <a:cxnSpLocks/>
          </p:cNvCxnSpPr>
          <p:nvPr/>
        </p:nvCxnSpPr>
        <p:spPr>
          <a:xfrm flipH="1">
            <a:off x="5996940" y="3392680"/>
            <a:ext cx="777887" cy="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EE89990-8E28-70A0-3205-E1215BCCF239}"/>
              </a:ext>
            </a:extLst>
          </p:cNvPr>
          <p:cNvSpPr txBox="1"/>
          <p:nvPr/>
        </p:nvSpPr>
        <p:spPr>
          <a:xfrm>
            <a:off x="6814329" y="1901566"/>
            <a:ext cx="3273389" cy="172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200">
                <a:solidFill>
                  <a:srgbClr val="0C294F"/>
                </a:solidFill>
                <a:latin typeface="+mj-lt"/>
              </a:rPr>
              <a:t>Lernmodule zum Thema Wohlbefinden</a:t>
            </a:r>
          </a:p>
          <a:p>
            <a:pPr rtl="0"/>
            <a:r>
              <a:rPr lang="de-de" sz="1200">
                <a:effectLst/>
                <a:ea typeface="Courier New" panose="02070309020205020404" pitchFamily="49" charset="0"/>
              </a:rPr>
              <a:t>Personalisierte Trainings zur Entwicklung von Erkenntnissen.</a:t>
            </a:r>
          </a:p>
          <a:p>
            <a:pPr rtl="0"/>
            <a:endParaRPr lang="nl-BE" sz="1200" dirty="0">
              <a:ea typeface="Courier New" panose="02070309020205020404" pitchFamily="49" charset="0"/>
            </a:endParaRPr>
          </a:p>
          <a:p>
            <a:pPr marR="174625" lvl="0" rtl="0">
              <a:lnSpc>
                <a:spcPct val="97000"/>
              </a:lnSpc>
              <a:buSzPts val="1200"/>
              <a:tabLst>
                <a:tab pos="989330" algn="l"/>
              </a:tabLst>
            </a:pPr>
            <a:r>
              <a:rPr lang="de-de" sz="1200">
                <a:ea typeface="Courier New" panose="02070309020205020404" pitchFamily="49" charset="0"/>
              </a:rPr>
              <a:t>1 Lernmodul kann </a:t>
            </a:r>
            <a:r>
              <a:rPr lang="de-de" sz="1200"/>
              <a:t>eine Kombination aus Inspiration, Training und zusätzlichen Dienste (gegen Gebühr)</a:t>
            </a:r>
            <a:r>
              <a:rPr lang="de-de" sz="1200">
                <a:ea typeface="Courier New" panose="02070309020205020404" pitchFamily="49" charset="0"/>
              </a:rPr>
              <a:t> sein</a:t>
            </a:r>
          </a:p>
          <a:p>
            <a:pPr marR="174625" lvl="0" rtl="0">
              <a:lnSpc>
                <a:spcPct val="97000"/>
              </a:lnSpc>
              <a:buSzPts val="1200"/>
              <a:tabLst>
                <a:tab pos="989330" algn="l"/>
              </a:tabLst>
            </a:pPr>
            <a:r>
              <a:rPr lang="de-de" sz="1200"/>
              <a:t>(z. B. Rauch- und Vape-Entwöhnung, Menopause, Energiemanagement, einschl. </a:t>
            </a:r>
            <a:r>
              <a:rPr lang="de-de" sz="1200">
                <a:ea typeface="Courier New" panose="02070309020205020404" pitchFamily="49" charset="0"/>
              </a:rPr>
              <a:t>Burnout).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67669-8F52-C0B2-F203-2B2DFADF041A}"/>
              </a:ext>
            </a:extLst>
          </p:cNvPr>
          <p:cNvSpPr txBox="1"/>
          <p:nvPr/>
        </p:nvSpPr>
        <p:spPr>
          <a:xfrm>
            <a:off x="591729" y="4168151"/>
            <a:ext cx="2629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200">
                <a:latin typeface="+mj-lt"/>
              </a:rPr>
              <a:t>Inspirationsmediathek</a:t>
            </a:r>
          </a:p>
          <a:p>
            <a:pPr rtl="0"/>
            <a:r>
              <a:rPr lang="de-de" sz="1200"/>
              <a:t>Wissenschaftlich fundierte Artikel, Videos und Podcasts zu Wohlbefinden und Gesundheit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5CFCE7-3EAE-41B4-FFF3-6E5390B7ED91}"/>
              </a:ext>
            </a:extLst>
          </p:cNvPr>
          <p:cNvCxnSpPr>
            <a:cxnSpLocks/>
          </p:cNvCxnSpPr>
          <p:nvPr/>
        </p:nvCxnSpPr>
        <p:spPr>
          <a:xfrm>
            <a:off x="3291890" y="2044461"/>
            <a:ext cx="871171" cy="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15176D-2DCA-C433-D609-ED6D66F58EBE}"/>
              </a:ext>
            </a:extLst>
          </p:cNvPr>
          <p:cNvCxnSpPr>
            <a:cxnSpLocks/>
          </p:cNvCxnSpPr>
          <p:nvPr/>
        </p:nvCxnSpPr>
        <p:spPr>
          <a:xfrm flipV="1">
            <a:off x="2866390" y="4804673"/>
            <a:ext cx="1292861" cy="274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8E53B95-0C73-C609-F6C5-DA445248C618}"/>
              </a:ext>
            </a:extLst>
          </p:cNvPr>
          <p:cNvSpPr txBox="1">
            <a:spLocks/>
          </p:cNvSpPr>
          <p:nvPr/>
        </p:nvSpPr>
        <p:spPr bwMode="gray">
          <a:xfrm>
            <a:off x="6886611" y="4266371"/>
            <a:ext cx="3128826" cy="1467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19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96DC"/>
              </a:buClr>
              <a:buFontTx/>
              <a:buNone/>
              <a:defRPr sz="1200" b="0" i="0" kern="1200" baseline="0">
                <a:solidFill>
                  <a:srgbClr val="0C294F"/>
                </a:solidFill>
                <a:latin typeface="+mn-lt"/>
                <a:ea typeface="+mn-ea"/>
                <a:cs typeface="Verdana"/>
              </a:defRPr>
            </a:lvl1pPr>
            <a:lvl2pPr marL="539744" indent="-269872" algn="l" defTabSz="45719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EEF"/>
              </a:buClr>
              <a:buFont typeface="Lucida Grande"/>
              <a:buChar char="-"/>
              <a:tabLst/>
              <a:defRPr sz="1200" b="0" i="0" kern="1200" baseline="0">
                <a:solidFill>
                  <a:srgbClr val="0C294F"/>
                </a:solidFill>
                <a:latin typeface="+mn-lt"/>
                <a:ea typeface="+mn-ea"/>
                <a:cs typeface="Verdana"/>
              </a:defRPr>
            </a:lvl2pPr>
            <a:lvl3pPr marL="715955" indent="-177799" algn="l" defTabSz="45719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3366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C294F"/>
                </a:solidFill>
                <a:latin typeface="+mn-lt"/>
                <a:ea typeface="+mn-ea"/>
                <a:cs typeface="Verdana"/>
              </a:defRPr>
            </a:lvl3pPr>
            <a:lvl4pPr marL="719131" indent="0" algn="l" defTabSz="45719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3366"/>
              </a:buClr>
              <a:buFont typeface="Lucida Grande"/>
              <a:buNone/>
              <a:defRPr sz="1200" b="0" i="0" kern="1200">
                <a:solidFill>
                  <a:srgbClr val="0C294F"/>
                </a:solidFill>
                <a:latin typeface="+mn-lt"/>
                <a:ea typeface="+mn-ea"/>
                <a:cs typeface="+mn-cs"/>
              </a:defRPr>
            </a:lvl4pPr>
            <a:lvl5pPr marL="985829" indent="0" algn="l" defTabSz="457196" rtl="0" eaLnBrk="1" latinLnBrk="0" hangingPunct="1">
              <a:spcBef>
                <a:spcPts val="0"/>
              </a:spcBef>
              <a:spcAft>
                <a:spcPts val="800"/>
              </a:spcAft>
              <a:buClr>
                <a:srgbClr val="003366"/>
              </a:buClr>
              <a:buFont typeface="Arial"/>
              <a:buNone/>
              <a:defRPr sz="1600" kern="1200">
                <a:solidFill>
                  <a:srgbClr val="003366"/>
                </a:solidFill>
                <a:latin typeface="Calibri"/>
                <a:ea typeface="+mn-ea"/>
                <a:cs typeface="+mn-cs"/>
              </a:defRPr>
            </a:lvl5pPr>
            <a:lvl6pPr marL="2514575" indent="-228597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0" indent="-228597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66" indent="-228597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1" indent="-228597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de-de" dirty="0">
                <a:latin typeface="+mj-lt"/>
              </a:rPr>
              <a:t>Katalog </a:t>
            </a:r>
            <a:r>
              <a:rPr lang="de-de" dirty="0" err="1">
                <a:latin typeface="+mj-lt"/>
              </a:rPr>
              <a:t>Wellbeing</a:t>
            </a:r>
            <a:r>
              <a:rPr lang="de-de" dirty="0">
                <a:latin typeface="+mj-lt"/>
              </a:rPr>
              <a:t>-Dienste (€)</a:t>
            </a:r>
          </a:p>
          <a:p>
            <a:pPr rtl="0"/>
            <a:r>
              <a:rPr lang="de-de" dirty="0">
                <a:ea typeface="Courier New" panose="02070309020205020404" pitchFamily="49" charset="0"/>
              </a:rPr>
              <a:t>Zusätzliche Dienste (€), u. a. objektive Messungen (z. B. Nahrungsmittel-überempfindlichkeiten, Cortisol-Analyse...) und individuelle Pfade </a:t>
            </a:r>
            <a:r>
              <a:rPr lang="de-de" dirty="0"/>
              <a:t>(1-zu-1-Sitzungen mit </a:t>
            </a:r>
            <a:r>
              <a:rPr lang="de-de" dirty="0">
                <a:ea typeface="Courier New" panose="02070309020205020404" pitchFamily="49" charset="0"/>
              </a:rPr>
              <a:t>Gesundheitsexperten)</a:t>
            </a:r>
            <a:endParaRPr lang="nl-BE" dirty="0"/>
          </a:p>
          <a:p>
            <a:pPr marR="174625" rtl="0">
              <a:buSzPts val="1200"/>
              <a:tabLst>
                <a:tab pos="989330" algn="l"/>
              </a:tabLst>
            </a:pPr>
            <a:endParaRPr lang="nl-BE" dirty="0"/>
          </a:p>
          <a:p>
            <a:pPr rtl="0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7F4516C-FCCA-2203-FB83-FE7180A49D6F}"/>
              </a:ext>
            </a:extLst>
          </p:cNvPr>
          <p:cNvCxnSpPr>
            <a:cxnSpLocks/>
          </p:cNvCxnSpPr>
          <p:nvPr/>
        </p:nvCxnSpPr>
        <p:spPr>
          <a:xfrm flipH="1">
            <a:off x="5219053" y="5330871"/>
            <a:ext cx="1555774" cy="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411D24A5-C416-2E8C-7F23-F873BD933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028" y="154026"/>
            <a:ext cx="1775588" cy="36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185CCA-77A3-EC22-EEF2-4B685960D99A}"/>
              </a:ext>
            </a:extLst>
          </p:cNvPr>
          <p:cNvSpPr txBox="1"/>
          <p:nvPr/>
        </p:nvSpPr>
        <p:spPr>
          <a:xfrm>
            <a:off x="352498" y="5498420"/>
            <a:ext cx="5084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800" b="0" i="1" dirty="0">
                <a:solidFill>
                  <a:srgbClr val="003665"/>
                </a:solidFill>
                <a:effectLst/>
                <a:latin typeface="MuseoSans"/>
              </a:rPr>
              <a:t>Produkt angeboten von </a:t>
            </a:r>
            <a:r>
              <a:rPr lang="de-de" sz="800" b="0" i="1" dirty="0" err="1">
                <a:solidFill>
                  <a:srgbClr val="003665"/>
                </a:solidFill>
                <a:effectLst/>
                <a:latin typeface="MuseoSans"/>
              </a:rPr>
              <a:t>Leadlife</a:t>
            </a:r>
            <a:r>
              <a:rPr lang="de-de" sz="800" b="0" i="1" dirty="0">
                <a:solidFill>
                  <a:srgbClr val="003665"/>
                </a:solidFill>
                <a:effectLst/>
                <a:latin typeface="MuseoSans"/>
              </a:rPr>
              <a:t> Technologies über die App KBC Mobile der KBC Bank.</a:t>
            </a:r>
            <a:endParaRPr lang="nl-BE" sz="800" dirty="0"/>
          </a:p>
        </p:txBody>
      </p:sp>
    </p:spTree>
    <p:extLst>
      <p:ext uri="{BB962C8B-B14F-4D97-AF65-F5344CB8AC3E}">
        <p14:creationId xmlns:p14="http://schemas.microsoft.com/office/powerpoint/2010/main" val="99307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97F10F-C986-E950-894B-69F83FACC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4973683" cy="368434"/>
          </a:xfrm>
        </p:spPr>
        <p:txBody>
          <a:bodyPr wrap="square" rtlCol="0" anchor="t">
            <a:normAutofit/>
          </a:bodyPr>
          <a:lstStyle/>
          <a:p>
            <a:pPr rtl="0"/>
            <a:r>
              <a:rPr lang="de-de" sz="2400"/>
              <a:t>Sicherheit und Zuverlässigkeit</a:t>
            </a:r>
            <a:endParaRPr lang="nl-BE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8A9C39-004B-1F2D-7384-BCC5A3351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E7BFF24-2C35-3444-B615-6A3C0CF587B2}" type="slidenum">
              <a:rPr lang="en-US" smtClean="0"/>
              <a:pPr rtl="0">
                <a:spcAft>
                  <a:spcPts val="600"/>
                </a:spcAft>
              </a:pPr>
              <a:t>15</a:t>
            </a:fld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FE6AF91-993E-8F5B-2CD5-23E90A895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153" y="1721363"/>
            <a:ext cx="359833" cy="40216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4143E7D-6C65-8BE3-BF81-AE554AC21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11" y="2543980"/>
            <a:ext cx="433917" cy="37041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BF2248D-A021-8072-9DC1-2919994DA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355" y="3353130"/>
            <a:ext cx="592667" cy="3810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C0B67CC-86F4-88F4-2954-621AE4F25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361" y="4092532"/>
            <a:ext cx="338667" cy="497417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D164770D-96D8-2563-4B5B-526C5ACB9DB1}"/>
              </a:ext>
            </a:extLst>
          </p:cNvPr>
          <p:cNvSpPr txBox="1"/>
          <p:nvPr/>
        </p:nvSpPr>
        <p:spPr>
          <a:xfrm>
            <a:off x="1597765" y="1646622"/>
            <a:ext cx="37984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1970" rtl="0"/>
            <a:r>
              <a:rPr lang="de-de" sz="1200"/>
              <a:t>Wissenschaftlich validierte </a:t>
            </a:r>
            <a:r>
              <a:rPr lang="de-de" sz="1200">
                <a:latin typeface="+mj-lt"/>
              </a:rPr>
              <a:t>Pfade/Analysen</a:t>
            </a:r>
          </a:p>
          <a:p>
            <a:pPr defTabSz="761970" rtl="0"/>
            <a:endParaRPr lang="en-GB" sz="1200" dirty="0"/>
          </a:p>
          <a:p>
            <a:pPr defTabSz="761970" rtl="0"/>
            <a:br>
              <a:rPr lang="en-GB" sz="1200" dirty="0"/>
            </a:br>
            <a:endParaRPr lang="en-GB" sz="1200" dirty="0"/>
          </a:p>
          <a:p>
            <a:pPr defTabSz="761970" rtl="0"/>
            <a:r>
              <a:rPr lang="de-de" sz="1200"/>
              <a:t>Der Benutzer behält das </a:t>
            </a:r>
            <a:r>
              <a:rPr lang="de-de" sz="1200">
                <a:latin typeface="+mj-lt"/>
              </a:rPr>
              <a:t>Eigentum</a:t>
            </a:r>
            <a:r>
              <a:rPr lang="de-de" sz="1200"/>
              <a:t> an seinen eigenen Daten</a:t>
            </a:r>
          </a:p>
          <a:p>
            <a:pPr defTabSz="761970" rtl="0"/>
            <a:br>
              <a:rPr lang="en-GB" sz="1200" dirty="0"/>
            </a:br>
            <a:endParaRPr lang="en-GB" sz="1200" dirty="0"/>
          </a:p>
          <a:p>
            <a:pPr defTabSz="761970" rtl="0"/>
            <a:endParaRPr lang="en-GB" sz="1200" dirty="0"/>
          </a:p>
          <a:p>
            <a:pPr defTabSz="761970" rtl="0"/>
            <a:r>
              <a:rPr lang="de-de" sz="1200"/>
              <a:t>Benutzerdaten in persönlichem, </a:t>
            </a:r>
            <a:r>
              <a:rPr lang="de-de" sz="1200">
                <a:latin typeface="+mj-lt"/>
              </a:rPr>
              <a:t>verschlüsseltem Tresor</a:t>
            </a:r>
            <a:endParaRPr lang="en-GB" sz="1200" dirty="0"/>
          </a:p>
          <a:p>
            <a:pPr defTabSz="761970" rtl="0"/>
            <a:br>
              <a:rPr lang="en-GB" sz="1200" dirty="0"/>
            </a:br>
            <a:endParaRPr lang="en-GB" sz="1200" dirty="0"/>
          </a:p>
          <a:p>
            <a:pPr defTabSz="761970" rtl="0"/>
            <a:r>
              <a:rPr lang="de-de" sz="1200"/>
              <a:t>Der Benutzer </a:t>
            </a:r>
            <a:r>
              <a:rPr lang="de-de" sz="1200">
                <a:latin typeface="+mj-lt"/>
              </a:rPr>
              <a:t>entscheidet selbst, </a:t>
            </a:r>
            <a:r>
              <a:rPr lang="de-de" sz="1200"/>
              <a:t>ob und wem er Zugang gewährt</a:t>
            </a:r>
          </a:p>
        </p:txBody>
      </p:sp>
      <p:pic>
        <p:nvPicPr>
          <p:cNvPr id="4" name="Afbeelding 9" descr="Afbeelding met Mobiele telefoon, tekst, schermopname, Draagbaar communicatietoestel&#10;&#10;Automatisch gegenereerde beschrijving">
            <a:extLst>
              <a:ext uri="{FF2B5EF4-FFF2-40B4-BE49-F238E27FC236}">
                <a16:creationId xmlns:a16="http://schemas.microsoft.com/office/drawing/2014/main" id="{0E654A31-4BE3-1242-472B-B1D85074A91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571" t="29968" r="56213" b="10458"/>
          <a:stretch/>
        </p:blipFill>
        <p:spPr>
          <a:xfrm>
            <a:off x="7657079" y="875548"/>
            <a:ext cx="2146571" cy="4435732"/>
          </a:xfrm>
          <a:prstGeom prst="roundRect">
            <a:avLst/>
          </a:prstGeom>
        </p:spPr>
      </p:pic>
      <p:pic>
        <p:nvPicPr>
          <p:cNvPr id="6" name="Picture 5" descr="A screen shot of a phone&#10;&#10;Description automatically generated">
            <a:extLst>
              <a:ext uri="{FF2B5EF4-FFF2-40B4-BE49-F238E27FC236}">
                <a16:creationId xmlns:a16="http://schemas.microsoft.com/office/drawing/2014/main" id="{6962AEA5-8833-C8DD-DBC4-6C09D9A90A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365" y="937523"/>
            <a:ext cx="8772853" cy="493473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D616550-B59D-B488-45F8-919AFB408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028" y="154026"/>
            <a:ext cx="1775588" cy="36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39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0F9DB374-CF49-E53B-C2AD-714290EE5A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45719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 baseline="0">
                <a:solidFill>
                  <a:srgbClr val="0097DB"/>
                </a:solidFill>
                <a:latin typeface="Gilroy Bold" pitchFamily="2" charset="77"/>
                <a:ea typeface="+mj-ea"/>
                <a:cs typeface="Verdana"/>
              </a:defRPr>
            </a:lvl1pPr>
          </a:lstStyle>
          <a:p>
            <a:pPr rtl="0"/>
            <a:r>
              <a:rPr lang="de-de" sz="2400" dirty="0"/>
              <a:t>Sind Sie interessiert? Vorgehensweise</a:t>
            </a:r>
          </a:p>
          <a:p>
            <a:pPr rtl="0"/>
            <a:r>
              <a:rPr lang="de-de" sz="1600" dirty="0">
                <a:solidFill>
                  <a:schemeClr val="tx1"/>
                </a:solidFill>
              </a:rPr>
              <a:t>Anleitung für die Umsetzung</a:t>
            </a:r>
            <a:endParaRPr lang="nl-BE" sz="1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EAEFE3-6B11-AFBE-8D94-0D162B64E71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5130800"/>
            <a:ext cx="704850" cy="303213"/>
          </a:xfrm>
        </p:spPr>
        <p:txBody>
          <a:bodyPr rtlCol="0"/>
          <a:lstStyle/>
          <a:p>
            <a:pPr rtl="0"/>
            <a:fld id="{135D907D-1081-A740-B7C9-47BA2E937160}" type="slidenum">
              <a:rPr lang="en-BE" smtClean="0"/>
              <a:t>16</a:t>
            </a:fld>
            <a:endParaRPr lang="en-B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4C46BF6-5D2D-83C5-F48C-7648ABB1C3F7}"/>
              </a:ext>
            </a:extLst>
          </p:cNvPr>
          <p:cNvSpPr/>
          <p:nvPr/>
        </p:nvSpPr>
        <p:spPr>
          <a:xfrm>
            <a:off x="1312034" y="1694692"/>
            <a:ext cx="570554" cy="556730"/>
          </a:xfrm>
          <a:prstGeom prst="ellipse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nl-BE" sz="1400" err="1"/>
          </a:p>
        </p:txBody>
      </p:sp>
      <p:sp>
        <p:nvSpPr>
          <p:cNvPr id="10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1416560" y="1803792"/>
            <a:ext cx="361501" cy="338529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6C8C8B-20E7-0CD1-1C38-2E5CE8D8B660}"/>
              </a:ext>
            </a:extLst>
          </p:cNvPr>
          <p:cNvSpPr txBox="1"/>
          <p:nvPr/>
        </p:nvSpPr>
        <p:spPr>
          <a:xfrm>
            <a:off x="613810" y="1842251"/>
            <a:ext cx="582211" cy="2616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100">
                <a:solidFill>
                  <a:srgbClr val="0097DB"/>
                </a:solidFill>
              </a:rPr>
              <a:t>Schritt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EF4692-2B45-BCE9-81B0-86615283A9FF}"/>
              </a:ext>
            </a:extLst>
          </p:cNvPr>
          <p:cNvSpPr txBox="1"/>
          <p:nvPr/>
        </p:nvSpPr>
        <p:spPr>
          <a:xfrm>
            <a:off x="1882587" y="1842251"/>
            <a:ext cx="2186493" cy="9310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de-de" sz="1100" dirty="0"/>
              <a:t>Checken Sie die </a:t>
            </a:r>
            <a:r>
              <a:rPr lang="de-de" sz="1100" dirty="0">
                <a:latin typeface="+mj-lt"/>
              </a:rPr>
              <a:t>Website:</a:t>
            </a:r>
          </a:p>
          <a:p>
            <a:pPr rtl="0"/>
            <a:r>
              <a:rPr lang="de-de" sz="1050" dirty="0">
                <a:hlinkClick r:id="rId2"/>
              </a:rPr>
              <a:t>Leadlife: ein zusätzlicher Trumpf in Ihrem Kampf um Talente - KBC Bank &amp; Versicherung</a:t>
            </a:r>
            <a:r>
              <a:rPr lang="de-de" sz="1050" dirty="0"/>
              <a:t> </a:t>
            </a:r>
          </a:p>
          <a:p>
            <a:pPr algn="l" rtl="0"/>
            <a:endParaRPr lang="nl-BE" sz="11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97826B-A81F-97E6-4D45-15BAE112E0CC}"/>
              </a:ext>
            </a:extLst>
          </p:cNvPr>
          <p:cNvSpPr txBox="1"/>
          <p:nvPr/>
        </p:nvSpPr>
        <p:spPr>
          <a:xfrm>
            <a:off x="1873140" y="1580641"/>
            <a:ext cx="543739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200">
                <a:solidFill>
                  <a:srgbClr val="0097DB"/>
                </a:solidFill>
                <a:latin typeface="+mj-lt"/>
              </a:rPr>
              <a:t>Start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05CCEB-3DA5-590E-5E90-9FF2CFEDFC03}"/>
              </a:ext>
            </a:extLst>
          </p:cNvPr>
          <p:cNvCxnSpPr/>
          <p:nvPr/>
        </p:nvCxnSpPr>
        <p:spPr>
          <a:xfrm>
            <a:off x="1597310" y="2307763"/>
            <a:ext cx="0" cy="6429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D247900A-E633-B6F5-9C10-142F5D40D81C}"/>
              </a:ext>
            </a:extLst>
          </p:cNvPr>
          <p:cNvSpPr/>
          <p:nvPr/>
        </p:nvSpPr>
        <p:spPr>
          <a:xfrm>
            <a:off x="1302586" y="3028498"/>
            <a:ext cx="570554" cy="556730"/>
          </a:xfrm>
          <a:prstGeom prst="ellipse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nl-BE" sz="1400" err="1"/>
          </a:p>
        </p:txBody>
      </p:sp>
      <p:sp>
        <p:nvSpPr>
          <p:cNvPr id="17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404449" y="3145776"/>
            <a:ext cx="385723" cy="327597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7ECAA6-F503-7E92-155A-F7B65BCCDAC3}"/>
              </a:ext>
            </a:extLst>
          </p:cNvPr>
          <p:cNvSpPr txBox="1"/>
          <p:nvPr/>
        </p:nvSpPr>
        <p:spPr>
          <a:xfrm>
            <a:off x="1882587" y="2842132"/>
            <a:ext cx="1951175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200" dirty="0">
                <a:solidFill>
                  <a:srgbClr val="0097DB"/>
                </a:solidFill>
                <a:latin typeface="+mj-lt"/>
              </a:rPr>
              <a:t>Informieren Sie Ihre Mitarbeiter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59DFD4-5D3B-A1AE-588C-54C8D859A4B4}"/>
              </a:ext>
            </a:extLst>
          </p:cNvPr>
          <p:cNvSpPr txBox="1"/>
          <p:nvPr/>
        </p:nvSpPr>
        <p:spPr>
          <a:xfrm>
            <a:off x="637007" y="3043303"/>
            <a:ext cx="607859" cy="2616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100">
                <a:solidFill>
                  <a:srgbClr val="0097DB"/>
                </a:solidFill>
              </a:rPr>
              <a:t>Schritt 2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6B32376-9CD8-3F98-7C97-0C3F8801E556}"/>
              </a:ext>
            </a:extLst>
          </p:cNvPr>
          <p:cNvGrpSpPr/>
          <p:nvPr/>
        </p:nvGrpSpPr>
        <p:grpSpPr>
          <a:xfrm>
            <a:off x="5816901" y="1493856"/>
            <a:ext cx="3838274" cy="2023852"/>
            <a:chOff x="6321726" y="949699"/>
            <a:chExt cx="3838274" cy="178510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659651-1EE4-6977-8812-0065D7F9CCFD}"/>
                </a:ext>
              </a:extLst>
            </p:cNvPr>
            <p:cNvSpPr txBox="1"/>
            <p:nvPr/>
          </p:nvSpPr>
          <p:spPr>
            <a:xfrm>
              <a:off x="6321726" y="949699"/>
              <a:ext cx="3838274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1100" dirty="0"/>
                <a:t>* Die KBC bietet folgende Unterstützung:</a:t>
              </a:r>
            </a:p>
            <a:p>
              <a:pPr lvl="1" rtl="0"/>
              <a:r>
                <a:rPr lang="de-de" sz="1100" dirty="0"/>
                <a:t>eine </a:t>
              </a:r>
              <a:r>
                <a:rPr lang="de-de" sz="1100" dirty="0">
                  <a:latin typeface="+mj-lt"/>
                </a:rPr>
                <a:t>vorgefertigte E-Mail</a:t>
              </a:r>
              <a:r>
                <a:rPr lang="de-de" sz="1100" dirty="0"/>
                <a:t>, die Sie schnell und einfach an Ihre Mitarbeiter senden können. </a:t>
              </a:r>
            </a:p>
            <a:p>
              <a:pPr lvl="1" rtl="0"/>
              <a:r>
                <a:rPr lang="de-de" sz="1100" dirty="0"/>
                <a:t>Plakate</a:t>
              </a:r>
              <a:r>
                <a:rPr lang="de-de" sz="1100" dirty="0">
                  <a:latin typeface="+mj-lt"/>
                </a:rPr>
                <a:t> zum Aufhängen in Ihren Bürogebäuden. </a:t>
              </a:r>
            </a:p>
            <a:p>
              <a:pPr lvl="1" rtl="0"/>
              <a:r>
                <a:rPr lang="de-de" sz="1100" dirty="0"/>
                <a:t>eine </a:t>
              </a:r>
              <a:r>
                <a:rPr lang="de-de" sz="1100" dirty="0">
                  <a:latin typeface="+mj-lt"/>
                </a:rPr>
                <a:t>Website</a:t>
              </a:r>
              <a:r>
                <a:rPr lang="de-de" sz="1100" dirty="0"/>
                <a:t> für Ihre Mitarbeiter mit allen notwendigen Informationen über </a:t>
              </a:r>
              <a:r>
                <a:rPr lang="de-de" sz="1100" dirty="0" err="1"/>
                <a:t>leadlife</a:t>
              </a:r>
              <a:r>
                <a:rPr lang="de-de" sz="1100" dirty="0"/>
                <a:t> und wie man damit anfängt. </a:t>
              </a:r>
              <a:r>
                <a:rPr lang="de-de" sz="1100" dirty="0">
                  <a:hlinkClick r:id="rId3"/>
                </a:rPr>
                <a:t>Leadlife: Fühlen Sie sich wohl und beginnen Sie jetzt Ihre kostenlose Mitgliedschaft - KBC Bank &amp; Versicherung</a:t>
              </a:r>
              <a:endParaRPr lang="nl-BE" sz="1100" dirty="0"/>
            </a:p>
            <a:p>
              <a:pPr lvl="1" rtl="0"/>
              <a:r>
                <a:rPr lang="de-de" sz="1100" dirty="0">
                  <a:latin typeface="+mj-lt"/>
                </a:rPr>
                <a:t>Aufgezeichnetes Webinar </a:t>
              </a:r>
              <a:r>
                <a:rPr lang="de-de" sz="1100" dirty="0"/>
                <a:t>für Mitarbeiter zur Nutzung von </a:t>
              </a:r>
              <a:r>
                <a:rPr lang="de-de" sz="1100" dirty="0" err="1"/>
                <a:t>leadlife</a:t>
              </a:r>
              <a:endParaRPr lang="de-de" sz="1100" dirty="0"/>
            </a:p>
          </p:txBody>
        </p:sp>
        <p:pic>
          <p:nvPicPr>
            <p:cNvPr id="21" name="Graphic 20" descr="Image outline">
              <a:extLst>
                <a:ext uri="{FF2B5EF4-FFF2-40B4-BE49-F238E27FC236}">
                  <a16:creationId xmlns:a16="http://schemas.microsoft.com/office/drawing/2014/main" id="{DD20F273-ABA2-CB16-8A55-2F04B2B3A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07458" y="1423414"/>
              <a:ext cx="264561" cy="264561"/>
            </a:xfrm>
            <a:prstGeom prst="rect">
              <a:avLst/>
            </a:prstGeom>
          </p:spPr>
        </p:pic>
        <p:pic>
          <p:nvPicPr>
            <p:cNvPr id="22" name="Graphic 21" descr="Email outline">
              <a:extLst>
                <a:ext uri="{FF2B5EF4-FFF2-40B4-BE49-F238E27FC236}">
                  <a16:creationId xmlns:a16="http://schemas.microsoft.com/office/drawing/2014/main" id="{6173CAC1-8F1E-B666-C714-1D9E03D0E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24578" y="1163248"/>
              <a:ext cx="209557" cy="209557"/>
            </a:xfrm>
            <a:prstGeom prst="rect">
              <a:avLst/>
            </a:prstGeom>
          </p:spPr>
        </p:pic>
        <p:pic>
          <p:nvPicPr>
            <p:cNvPr id="23" name="Graphic 22" descr="Internet outline">
              <a:extLst>
                <a:ext uri="{FF2B5EF4-FFF2-40B4-BE49-F238E27FC236}">
                  <a16:creationId xmlns:a16="http://schemas.microsoft.com/office/drawing/2014/main" id="{4CB04202-0054-081C-6B77-4F1603940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531738" y="1673537"/>
              <a:ext cx="216000" cy="216000"/>
            </a:xfrm>
            <a:prstGeom prst="rect">
              <a:avLst/>
            </a:prstGeom>
          </p:spPr>
        </p:pic>
        <p:pic>
          <p:nvPicPr>
            <p:cNvPr id="24" name="Graphic 23" descr="Presentation with media with solid fill">
              <a:extLst>
                <a:ext uri="{FF2B5EF4-FFF2-40B4-BE49-F238E27FC236}">
                  <a16:creationId xmlns:a16="http://schemas.microsoft.com/office/drawing/2014/main" id="{50608B63-6F1F-1A39-7482-5C3EC1AF5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31738" y="2330993"/>
              <a:ext cx="243981" cy="243981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C822403-3AAF-6BF0-D41C-9150F0D625FA}"/>
              </a:ext>
            </a:extLst>
          </p:cNvPr>
          <p:cNvSpPr txBox="1"/>
          <p:nvPr/>
        </p:nvSpPr>
        <p:spPr>
          <a:xfrm>
            <a:off x="1892034" y="3119131"/>
            <a:ext cx="2314205" cy="6001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de-de" sz="1100" dirty="0"/>
              <a:t>Informieren Sie Ihre Mitarbeiter mit dem vorgefertigten </a:t>
            </a:r>
            <a:r>
              <a:rPr lang="de-de" sz="1100" dirty="0">
                <a:latin typeface="+mj-lt"/>
              </a:rPr>
              <a:t>Begleitmaterial*.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152BD4A-9788-1CC5-4E46-F32CEABEFC34}"/>
              </a:ext>
            </a:extLst>
          </p:cNvPr>
          <p:cNvCxnSpPr/>
          <p:nvPr/>
        </p:nvCxnSpPr>
        <p:spPr>
          <a:xfrm>
            <a:off x="1597310" y="3712661"/>
            <a:ext cx="0" cy="6429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99AD2301-BA40-F323-03DF-53EB8ACCBB76}"/>
              </a:ext>
            </a:extLst>
          </p:cNvPr>
          <p:cNvSpPr/>
          <p:nvPr/>
        </p:nvSpPr>
        <p:spPr>
          <a:xfrm>
            <a:off x="1312034" y="4440327"/>
            <a:ext cx="570554" cy="556730"/>
          </a:xfrm>
          <a:prstGeom prst="ellipse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nl-BE" sz="1400" err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B76C0C-AD05-3361-0045-6E0124B99744}"/>
              </a:ext>
            </a:extLst>
          </p:cNvPr>
          <p:cNvSpPr txBox="1"/>
          <p:nvPr/>
        </p:nvSpPr>
        <p:spPr>
          <a:xfrm>
            <a:off x="637007" y="4524298"/>
            <a:ext cx="609462" cy="2616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100">
                <a:solidFill>
                  <a:srgbClr val="0097DB"/>
                </a:solidFill>
              </a:rPr>
              <a:t>Schritt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4BBC7F8-3797-B730-FCF9-ACD4D749E107}"/>
              </a:ext>
            </a:extLst>
          </p:cNvPr>
          <p:cNvSpPr txBox="1"/>
          <p:nvPr/>
        </p:nvSpPr>
        <p:spPr>
          <a:xfrm>
            <a:off x="1873140" y="4301827"/>
            <a:ext cx="1959191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200">
                <a:solidFill>
                  <a:srgbClr val="0097DB"/>
                </a:solidFill>
                <a:latin typeface="+mj-lt"/>
              </a:rPr>
              <a:t>Onboarding von Mitarbeitern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1893283-E8DD-2E4A-AD9A-1E78FF5F384E}"/>
              </a:ext>
            </a:extLst>
          </p:cNvPr>
          <p:cNvSpPr txBox="1"/>
          <p:nvPr/>
        </p:nvSpPr>
        <p:spPr>
          <a:xfrm>
            <a:off x="1890433" y="4561194"/>
            <a:ext cx="2107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100" dirty="0"/>
              <a:t>Die </a:t>
            </a:r>
            <a:r>
              <a:rPr lang="de-de" sz="1100" dirty="0">
                <a:latin typeface="+mj-lt"/>
              </a:rPr>
              <a:t>Zugangskontrolle</a:t>
            </a:r>
            <a:r>
              <a:rPr lang="de-de" sz="1100" dirty="0"/>
              <a:t> erfolgt in *KBC </a:t>
            </a:r>
            <a:r>
              <a:rPr lang="de-de" sz="1100" dirty="0">
                <a:latin typeface="+mj-lt"/>
              </a:rPr>
              <a:t>Mobile</a:t>
            </a:r>
            <a:r>
              <a:rPr lang="de-de" sz="1100" dirty="0"/>
              <a:t>. </a:t>
            </a:r>
          </a:p>
        </p:txBody>
      </p:sp>
      <p:sp>
        <p:nvSpPr>
          <p:cNvPr id="37" name="Left Bracket 36">
            <a:extLst>
              <a:ext uri="{FF2B5EF4-FFF2-40B4-BE49-F238E27FC236}">
                <a16:creationId xmlns:a16="http://schemas.microsoft.com/office/drawing/2014/main" id="{9F3389F5-1445-9CFC-E0C6-55C750C44C9F}"/>
              </a:ext>
            </a:extLst>
          </p:cNvPr>
          <p:cNvSpPr/>
          <p:nvPr/>
        </p:nvSpPr>
        <p:spPr>
          <a:xfrm rot="16200000">
            <a:off x="3363020" y="3423191"/>
            <a:ext cx="309808" cy="3860119"/>
          </a:xfrm>
          <a:prstGeom prst="lef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nl-BE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B04E200-6BFD-EE42-5820-F9E77A8FD936}"/>
              </a:ext>
            </a:extLst>
          </p:cNvPr>
          <p:cNvCxnSpPr>
            <a:cxnSpLocks/>
          </p:cNvCxnSpPr>
          <p:nvPr/>
        </p:nvCxnSpPr>
        <p:spPr>
          <a:xfrm flipV="1">
            <a:off x="5447984" y="4561194"/>
            <a:ext cx="0" cy="6729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B80348B4-F933-3DAF-C82B-520228E04EBF}"/>
              </a:ext>
            </a:extLst>
          </p:cNvPr>
          <p:cNvSpPr/>
          <p:nvPr/>
        </p:nvSpPr>
        <p:spPr>
          <a:xfrm>
            <a:off x="5146941" y="3882986"/>
            <a:ext cx="570554" cy="556730"/>
          </a:xfrm>
          <a:prstGeom prst="ellipse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nl-BE" sz="1400" err="1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19687DB-3B72-6663-D2CE-DA9086950E0F}"/>
              </a:ext>
            </a:extLst>
          </p:cNvPr>
          <p:cNvSpPr txBox="1"/>
          <p:nvPr/>
        </p:nvSpPr>
        <p:spPr>
          <a:xfrm>
            <a:off x="4463332" y="3995316"/>
            <a:ext cx="615874" cy="2616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100" dirty="0">
                <a:solidFill>
                  <a:srgbClr val="0097DB"/>
                </a:solidFill>
              </a:rPr>
              <a:t>Schritt 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52B89E5-8DE3-ACAC-D6CD-B00226E29221}"/>
              </a:ext>
            </a:extLst>
          </p:cNvPr>
          <p:cNvSpPr txBox="1"/>
          <p:nvPr/>
        </p:nvSpPr>
        <p:spPr>
          <a:xfrm>
            <a:off x="5654934" y="3698433"/>
            <a:ext cx="2746265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 rtl="0"/>
            <a:r>
              <a:rPr lang="de-de" sz="1200" dirty="0">
                <a:solidFill>
                  <a:srgbClr val="0097DB"/>
                </a:solidFill>
                <a:latin typeface="+mj-lt"/>
              </a:rPr>
              <a:t>Laden Sie die </a:t>
            </a:r>
            <a:r>
              <a:rPr lang="de-de" sz="1200" dirty="0" err="1">
                <a:solidFill>
                  <a:srgbClr val="0097DB"/>
                </a:solidFill>
                <a:latin typeface="+mj-lt"/>
              </a:rPr>
              <a:t>leadlife</a:t>
            </a:r>
            <a:r>
              <a:rPr lang="de-de" sz="1200" dirty="0">
                <a:solidFill>
                  <a:srgbClr val="0097DB"/>
                </a:solidFill>
                <a:latin typeface="+mj-lt"/>
              </a:rPr>
              <a:t>-App herunter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A73090-D009-254C-98A1-B35C317BC0A2}"/>
              </a:ext>
            </a:extLst>
          </p:cNvPr>
          <p:cNvSpPr txBox="1"/>
          <p:nvPr/>
        </p:nvSpPr>
        <p:spPr>
          <a:xfrm>
            <a:off x="5687238" y="3995316"/>
            <a:ext cx="2599617" cy="6001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de-de" sz="1100" dirty="0"/>
              <a:t>Nach der Erstellung eines </a:t>
            </a:r>
            <a:r>
              <a:rPr lang="de-de" sz="1100" dirty="0" err="1"/>
              <a:t>leadlife</a:t>
            </a:r>
            <a:r>
              <a:rPr lang="de-de" sz="1100" dirty="0"/>
              <a:t>-Profils kann die Anwendung auch </a:t>
            </a:r>
            <a:r>
              <a:rPr lang="de-de" sz="1100" dirty="0">
                <a:latin typeface="+mj-lt"/>
              </a:rPr>
              <a:t>direkt gestartet </a:t>
            </a:r>
            <a:r>
              <a:rPr lang="de-de" sz="1100" dirty="0"/>
              <a:t>werden</a:t>
            </a:r>
            <a:endParaRPr lang="nl-BE" sz="1100" dirty="0">
              <a:latin typeface="+mj-lt"/>
            </a:endParaRPr>
          </a:p>
        </p:txBody>
      </p:sp>
      <p:pic>
        <p:nvPicPr>
          <p:cNvPr id="45" name="Graphic 44" descr="Qr Code with solid fill">
            <a:extLst>
              <a:ext uri="{FF2B5EF4-FFF2-40B4-BE49-F238E27FC236}">
                <a16:creationId xmlns:a16="http://schemas.microsoft.com/office/drawing/2014/main" id="{0BA8BD8E-7B93-4B9C-F507-078DFA27F65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03534" y="4531698"/>
            <a:ext cx="375677" cy="375677"/>
          </a:xfrm>
          <a:prstGeom prst="rect">
            <a:avLst/>
          </a:prstGeom>
        </p:spPr>
      </p:pic>
      <p:sp>
        <p:nvSpPr>
          <p:cNvPr id="4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5341703" y="3995316"/>
            <a:ext cx="175035" cy="329409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1509704-A20C-8E5B-06CA-4992F33A8B7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14345" y="59910"/>
            <a:ext cx="929721" cy="1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5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F82E0B-5338-679B-3ED5-0BBA7768C1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e-de"/>
              <a:t>Anlagen</a:t>
            </a:r>
            <a:endParaRPr lang="nl-B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91F44C-97E3-5B42-C544-9482737250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rtlCol="0"/>
          <a:lstStyle/>
          <a:p>
            <a:pPr rtl="0"/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F530C-A53E-A514-AA81-2058567DC4A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5130800"/>
            <a:ext cx="704850" cy="303213"/>
          </a:xfrm>
        </p:spPr>
        <p:txBody>
          <a:bodyPr rtlCol="0"/>
          <a:lstStyle/>
          <a:p>
            <a:pPr rtl="0"/>
            <a:fld id="{BE7BFF24-2C35-3444-B615-6A3C0CF587B2}" type="slidenum">
              <a:rPr lang="en-US" smtClean="0"/>
              <a:pPr rtl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5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B6D3666-0E1D-174B-8EB7-938FB8514C0F}"/>
              </a:ext>
            </a:extLst>
          </p:cNvPr>
          <p:cNvSpPr/>
          <p:nvPr/>
        </p:nvSpPr>
        <p:spPr>
          <a:xfrm>
            <a:off x="698500" y="931333"/>
            <a:ext cx="4212167" cy="1190625"/>
          </a:xfrm>
          <a:prstGeom prst="roundRect">
            <a:avLst>
              <a:gd name="adj" fmla="val 11334"/>
            </a:avLst>
          </a:prstGeom>
          <a:solidFill>
            <a:srgbClr val="0097DB">
              <a:alpha val="489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BE" sz="15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25E42E-CE34-01A9-84B8-FDF54976BEFC}"/>
              </a:ext>
            </a:extLst>
          </p:cNvPr>
          <p:cNvSpPr txBox="1"/>
          <p:nvPr/>
        </p:nvSpPr>
        <p:spPr>
          <a:xfrm>
            <a:off x="1502833" y="1143000"/>
            <a:ext cx="27199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500" dirty="0">
                <a:latin typeface="Object Sans Light" pitchFamily="2" charset="77"/>
              </a:rPr>
              <a:t>Die Arbeitnehmer sind </a:t>
            </a: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10%</a:t>
            </a:r>
            <a:r>
              <a:rPr lang="de-de" sz="1500" dirty="0">
                <a:latin typeface="Object Sans Light" pitchFamily="2" charset="77"/>
              </a:rPr>
              <a:t> ihrer Arbeitszeit </a:t>
            </a: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abwesend</a:t>
            </a:r>
            <a:r>
              <a:rPr lang="de-de" sz="1500" dirty="0">
                <a:latin typeface="Object Sans Light" pitchFamily="2" charset="77"/>
              </a:rPr>
              <a:t>*.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F86B17-6009-23F6-78B3-74BAB25C8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334" y="1143000"/>
            <a:ext cx="493468" cy="465667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E6E91BD-D671-CD6F-AD99-D38B4B000EDA}"/>
              </a:ext>
            </a:extLst>
          </p:cNvPr>
          <p:cNvSpPr/>
          <p:nvPr/>
        </p:nvSpPr>
        <p:spPr>
          <a:xfrm>
            <a:off x="698500" y="2497667"/>
            <a:ext cx="4212167" cy="2114103"/>
          </a:xfrm>
          <a:prstGeom prst="roundRect">
            <a:avLst>
              <a:gd name="adj" fmla="val 6905"/>
            </a:avLst>
          </a:prstGeom>
          <a:solidFill>
            <a:srgbClr val="0097DB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BE" sz="15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F03C50-96F8-7124-1D26-C722D8712409}"/>
              </a:ext>
            </a:extLst>
          </p:cNvPr>
          <p:cNvSpPr txBox="1"/>
          <p:nvPr/>
        </p:nvSpPr>
        <p:spPr>
          <a:xfrm>
            <a:off x="1502833" y="2709334"/>
            <a:ext cx="32120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500" dirty="0">
                <a:latin typeface="Object Sans Light" pitchFamily="2" charset="77"/>
              </a:rPr>
              <a:t>2022 kostete der (kurzfristige) </a:t>
            </a: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Krankenstand</a:t>
            </a:r>
            <a:r>
              <a:rPr lang="de-de" sz="1500" dirty="0">
                <a:latin typeface="Object Sans Light" pitchFamily="2" charset="77"/>
              </a:rPr>
              <a:t> in Belgien im Schnitt </a:t>
            </a: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mindestens 1 465 Euro</a:t>
            </a:r>
            <a:r>
              <a:rPr lang="de-de" sz="1500" dirty="0">
                <a:latin typeface="Object Sans Light" pitchFamily="2" charset="77"/>
              </a:rPr>
              <a:t> pro Vollzeitbeschäftigten, der mindestens einen Tag wegen Krankheit abwesend war (ohne indirekte Kosten).*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D763F0-A9E5-2CB0-5354-5711207EF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333" y="2677583"/>
            <a:ext cx="476250" cy="476250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DDD87F4-31BF-129E-6B1A-A14322D2F415}"/>
              </a:ext>
            </a:extLst>
          </p:cNvPr>
          <p:cNvSpPr/>
          <p:nvPr/>
        </p:nvSpPr>
        <p:spPr>
          <a:xfrm>
            <a:off x="5249334" y="910167"/>
            <a:ext cx="4212168" cy="1905000"/>
          </a:xfrm>
          <a:prstGeom prst="roundRect">
            <a:avLst>
              <a:gd name="adj" fmla="val 6389"/>
            </a:avLst>
          </a:prstGeom>
          <a:solidFill>
            <a:srgbClr val="0097DB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BE" sz="15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5765F4-A849-A399-5DA6-B7EAFE8F2621}"/>
              </a:ext>
            </a:extLst>
          </p:cNvPr>
          <p:cNvSpPr txBox="1"/>
          <p:nvPr/>
        </p:nvSpPr>
        <p:spPr>
          <a:xfrm>
            <a:off x="6130397" y="1121834"/>
            <a:ext cx="333110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500" dirty="0">
                <a:latin typeface="Object Sans Light" pitchFamily="2" charset="77"/>
              </a:rPr>
              <a:t>25% der Arbeitnehmer haben </a:t>
            </a: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keine Bindung</a:t>
            </a:r>
            <a:r>
              <a:rPr lang="de-de" sz="1500" dirty="0">
                <a:latin typeface="Object Sans Light" pitchFamily="2" charset="77"/>
              </a:rPr>
              <a:t> an den Arbeitgeber, Ergebnis:</a:t>
            </a:r>
          </a:p>
          <a:p>
            <a:pPr marL="238115" indent="-238115" rtl="0"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13% weniger Leistung</a:t>
            </a:r>
          </a:p>
          <a:p>
            <a:pPr marL="238115" indent="-238115" rtl="0"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41% mehr Fehlzeiten</a:t>
            </a:r>
          </a:p>
          <a:p>
            <a:pPr marL="238115" indent="-238115" rtl="0"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34% mehr Personalfluktuation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156F340-9520-A635-20F3-7F094D8DC57A}"/>
              </a:ext>
            </a:extLst>
          </p:cNvPr>
          <p:cNvSpPr/>
          <p:nvPr/>
        </p:nvSpPr>
        <p:spPr>
          <a:xfrm>
            <a:off x="5249334" y="3195042"/>
            <a:ext cx="4212168" cy="1418167"/>
          </a:xfrm>
          <a:prstGeom prst="roundRect">
            <a:avLst>
              <a:gd name="adj" fmla="val 9204"/>
            </a:avLst>
          </a:prstGeom>
          <a:solidFill>
            <a:srgbClr val="0097DB">
              <a:alpha val="5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BE" sz="15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7CD7BC-AF2F-9A39-877F-0A09D1E3BC1E}"/>
              </a:ext>
            </a:extLst>
          </p:cNvPr>
          <p:cNvSpPr txBox="1"/>
          <p:nvPr/>
        </p:nvSpPr>
        <p:spPr>
          <a:xfrm>
            <a:off x="6037793" y="3406708"/>
            <a:ext cx="33653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1500" dirty="0">
                <a:latin typeface="Object Sans Light" pitchFamily="2" charset="77"/>
              </a:rPr>
              <a:t>25% der Arbeitnehmer geben an, dass ihr Arbeitgeber </a:t>
            </a: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keine Maßnahmen</a:t>
            </a:r>
            <a:r>
              <a:rPr lang="de-de" sz="1500" dirty="0">
                <a:latin typeface="Object Sans Light" pitchFamily="2" charset="77"/>
              </a:rPr>
              <a:t> zur Förderung ihres </a:t>
            </a:r>
            <a:r>
              <a:rPr lang="de-de" sz="1500" dirty="0">
                <a:solidFill>
                  <a:srgbClr val="0097DB"/>
                </a:solidFill>
                <a:latin typeface="Object Sans Medium" pitchFamily="2" charset="77"/>
              </a:rPr>
              <a:t>psychischen Wohlbefindens</a:t>
            </a:r>
            <a:r>
              <a:rPr lang="de-de" sz="1500" dirty="0">
                <a:latin typeface="Object Sans Light" pitchFamily="2" charset="77"/>
              </a:rPr>
              <a:t> ergreift**.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C52DE8-28FE-FBBB-6D95-467191A70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7188" y="1237679"/>
            <a:ext cx="560917" cy="3492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E55B978-5CDA-50DB-9EDA-C85FE0E8DB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7188" y="3406708"/>
            <a:ext cx="412750" cy="4127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7A53707-9839-BA21-3099-6DDBA078F60A}"/>
              </a:ext>
            </a:extLst>
          </p:cNvPr>
          <p:cNvSpPr txBox="1"/>
          <p:nvPr/>
        </p:nvSpPr>
        <p:spPr>
          <a:xfrm>
            <a:off x="8785700" y="5391835"/>
            <a:ext cx="12349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750">
                <a:latin typeface="Object Sans Light" pitchFamily="2" charset="77"/>
              </a:rPr>
              <a:t>*   Quelle SD Worx, 2022 </a:t>
            </a:r>
          </a:p>
          <a:p>
            <a:pPr rtl="0"/>
            <a:r>
              <a:rPr lang="de-de" sz="750">
                <a:latin typeface="Object Sans Light" pitchFamily="2" charset="77"/>
              </a:rPr>
              <a:t>**  Quelle Acerta, 2022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DC32444-EA2C-27AA-E961-2650C5E52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3842" y="51640"/>
            <a:ext cx="929721" cy="1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5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People at a job interview">
            <a:extLst>
              <a:ext uri="{FF2B5EF4-FFF2-40B4-BE49-F238E27FC236}">
                <a16:creationId xmlns:a16="http://schemas.microsoft.com/office/drawing/2014/main" id="{3B24F2ED-F0E8-2C81-CA03-FECCECF46D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7" t="-2" r="47600"/>
          <a:stretch/>
        </p:blipFill>
        <p:spPr>
          <a:xfrm>
            <a:off x="6199999" y="10"/>
            <a:ext cx="3960000" cy="5714990"/>
          </a:xfrm>
          <a:noFill/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B77659-D167-6DF0-1E20-AA14B07633B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950804" y="1512236"/>
            <a:ext cx="4322235" cy="3410638"/>
          </a:xfrm>
        </p:spPr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</a:rPr>
              <a:t>Vorteil gegenüber der </a:t>
            </a:r>
            <a:r>
              <a:rPr lang="de-de" sz="1400" dirty="0">
                <a:solidFill>
                  <a:schemeClr val="tx1"/>
                </a:solidFill>
                <a:latin typeface="+mj-lt"/>
              </a:rPr>
              <a:t>Konkurrenz</a:t>
            </a:r>
            <a:endParaRPr lang="en-US" sz="1400" dirty="0">
              <a:solidFill>
                <a:schemeClr val="tx1"/>
              </a:solidFill>
            </a:endParaRPr>
          </a:p>
          <a:p>
            <a:pPr rtl="0"/>
            <a:endParaRPr lang="en-US" sz="1400" dirty="0">
              <a:solidFill>
                <a:schemeClr val="tx1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</a:rPr>
              <a:t>Die Mitarbeiter fühlen sich </a:t>
            </a:r>
            <a:r>
              <a:rPr lang="de-de" sz="1400" dirty="0">
                <a:solidFill>
                  <a:schemeClr val="tx1"/>
                </a:solidFill>
                <a:latin typeface="+mj-lt"/>
              </a:rPr>
              <a:t>wertgeschätzt</a:t>
            </a:r>
            <a:r>
              <a:rPr lang="de-de" sz="1400" dirty="0">
                <a:solidFill>
                  <a:schemeClr val="tx1"/>
                </a:solidFill>
              </a:rPr>
              <a:t> und </a:t>
            </a:r>
            <a:r>
              <a:rPr lang="de-de" sz="1400" dirty="0">
                <a:solidFill>
                  <a:schemeClr val="tx1"/>
                </a:solidFill>
                <a:latin typeface="+mj-lt"/>
              </a:rPr>
              <a:t>sind engagierter</a:t>
            </a:r>
            <a:r>
              <a:rPr lang="de-de" sz="1400" dirty="0">
                <a:solidFill>
                  <a:schemeClr val="tx1"/>
                </a:solidFill>
              </a:rPr>
              <a:t>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</a:rPr>
              <a:t>Positiver Einfluss auf </a:t>
            </a:r>
            <a:r>
              <a:rPr lang="de-de" sz="1400" dirty="0">
                <a:solidFill>
                  <a:schemeClr val="tx1"/>
                </a:solidFill>
                <a:latin typeface="+mj-lt"/>
              </a:rPr>
              <a:t>Unternehmenskultur</a:t>
            </a:r>
            <a:r>
              <a:rPr lang="de-de" sz="1400" dirty="0">
                <a:solidFill>
                  <a:schemeClr val="tx1"/>
                </a:solidFill>
              </a:rPr>
              <a:t> und </a:t>
            </a:r>
            <a:r>
              <a:rPr lang="de-de" sz="1400" dirty="0">
                <a:solidFill>
                  <a:schemeClr val="tx1"/>
                </a:solidFill>
                <a:latin typeface="+mj-lt"/>
              </a:rPr>
              <a:t>Image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latin typeface="+mj-lt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+mj-lt"/>
              </a:rPr>
              <a:t>Sofortiger Nutzen </a:t>
            </a:r>
            <a:r>
              <a:rPr lang="de-de" sz="1400" dirty="0">
                <a:solidFill>
                  <a:schemeClr val="tx1"/>
                </a:solidFill>
              </a:rPr>
              <a:t>für alle Ihre Mitarbeiter, nicht nur, wenn sie in Rente gehen oder wenn etwas passiert</a:t>
            </a:r>
            <a:endParaRPr lang="en-US" sz="1400" dirty="0">
              <a:solidFill>
                <a:schemeClr val="tx1"/>
              </a:solidFill>
            </a:endParaRPr>
          </a:p>
          <a:p>
            <a:pPr rtl="0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537D57-6970-55F4-D12F-ABC299845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4973683" cy="368434"/>
          </a:xfrm>
        </p:spPr>
        <p:txBody>
          <a:bodyPr wrap="square" rtlCol="0" anchor="t">
            <a:normAutofit fontScale="90000"/>
          </a:bodyPr>
          <a:lstStyle/>
          <a:p>
            <a:pPr rtl="0"/>
            <a:r>
              <a:rPr lang="de-de" sz="2400" dirty="0"/>
              <a:t>Wohlbefinden als Vorteil im Kampf um Talente</a:t>
            </a:r>
            <a:endParaRPr lang="nl-BE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BFAF2D-862C-2738-AAB7-4D9CF5BA8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E7BFF24-2C35-3444-B615-6A3C0CF587B2}" type="slidenum">
              <a:rPr lang="en-US" smtClean="0"/>
              <a:pPr rtl="0"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2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eenage girl sleeping in bed">
            <a:extLst>
              <a:ext uri="{FF2B5EF4-FFF2-40B4-BE49-F238E27FC236}">
                <a16:creationId xmlns:a16="http://schemas.microsoft.com/office/drawing/2014/main" id="{3B24F2ED-F0E8-2C81-CA03-FECCECF46D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2" r="26922"/>
          <a:stretch/>
        </p:blipFill>
        <p:spPr>
          <a:xfrm>
            <a:off x="6199999" y="10"/>
            <a:ext cx="3960000" cy="5714990"/>
          </a:xfrm>
          <a:noFill/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B77659-D167-6DF0-1E20-AA14B07633B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88262" y="1296058"/>
            <a:ext cx="5149598" cy="3410638"/>
          </a:xfrm>
        </p:spPr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</a:rPr>
              <a:t>Fehlzeiten und Produktivität werden </a:t>
            </a:r>
            <a:r>
              <a:rPr lang="de-de" sz="1400" dirty="0">
                <a:solidFill>
                  <a:schemeClr val="tx1"/>
                </a:solidFill>
                <a:latin typeface="+mj-lt"/>
              </a:rPr>
              <a:t>positiv beeinflusst </a:t>
            </a:r>
            <a:r>
              <a:rPr lang="de-de" sz="1400" dirty="0">
                <a:solidFill>
                  <a:schemeClr val="tx1"/>
                </a:solidFill>
              </a:rPr>
              <a:t>durch:</a:t>
            </a:r>
          </a:p>
          <a:p>
            <a:pPr marL="711194" lvl="1" indent="-171450" rtl="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</a:rPr>
              <a:t>eine gute </a:t>
            </a:r>
            <a:r>
              <a:rPr lang="de-de" sz="1400" dirty="0">
                <a:solidFill>
                  <a:schemeClr val="tx1"/>
                </a:solidFill>
                <a:latin typeface="+mj-lt"/>
              </a:rPr>
              <a:t>Lebensführung</a:t>
            </a:r>
            <a:r>
              <a:rPr lang="de-de" sz="1400" dirty="0">
                <a:solidFill>
                  <a:schemeClr val="tx1"/>
                </a:solidFill>
              </a:rPr>
              <a:t> (in </a:t>
            </a:r>
            <a:r>
              <a:rPr lang="de-de" sz="1400" dirty="0" err="1">
                <a:solidFill>
                  <a:schemeClr val="tx1"/>
                </a:solidFill>
              </a:rPr>
              <a:t>bezug</a:t>
            </a:r>
            <a:r>
              <a:rPr lang="de-de" sz="1400" dirty="0">
                <a:solidFill>
                  <a:schemeClr val="tx1"/>
                </a:solidFill>
              </a:rPr>
              <a:t> auf Sport, Rauchen, Alkoholkonsum, Schlafgewohnheiten usw.).</a:t>
            </a:r>
          </a:p>
          <a:p>
            <a:pPr marL="711194" lvl="1" indent="-171450" rtl="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+mj-lt"/>
              </a:rPr>
              <a:t>Durchführung von Lebensstil-Interventionen</a:t>
            </a:r>
            <a:r>
              <a:rPr lang="de-de" sz="1400" dirty="0">
                <a:solidFill>
                  <a:schemeClr val="tx1"/>
                </a:solidFill>
              </a:rPr>
              <a:t> am Arbeitsplatz</a:t>
            </a:r>
          </a:p>
          <a:p>
            <a:pPr marL="711194" lvl="1" indent="-171450" rtl="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+mj-lt"/>
              </a:rPr>
              <a:t>beteiligte</a:t>
            </a:r>
            <a:r>
              <a:rPr lang="de-de" sz="1400" dirty="0">
                <a:solidFill>
                  <a:schemeClr val="tx1"/>
                </a:solidFill>
              </a:rPr>
              <a:t> und </a:t>
            </a:r>
            <a:r>
              <a:rPr lang="de-de" sz="1400" dirty="0">
                <a:solidFill>
                  <a:schemeClr val="tx1"/>
                </a:solidFill>
                <a:latin typeface="+mj-lt"/>
              </a:rPr>
              <a:t>engagierte</a:t>
            </a:r>
            <a:r>
              <a:rPr lang="de-de" sz="1400" dirty="0">
                <a:solidFill>
                  <a:schemeClr val="tx1"/>
                </a:solidFill>
              </a:rPr>
              <a:t> Mitarbeiter</a:t>
            </a:r>
          </a:p>
          <a:p>
            <a:pPr rtl="0"/>
            <a:endParaRPr lang="nl-BE" sz="1400" dirty="0">
              <a:solidFill>
                <a:schemeClr val="tx1"/>
              </a:solidFill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+mj-lt"/>
              </a:rPr>
              <a:t>Stress</a:t>
            </a:r>
            <a:r>
              <a:rPr lang="de-de" sz="1400" dirty="0">
                <a:solidFill>
                  <a:schemeClr val="tx1"/>
                </a:solidFill>
              </a:rPr>
              <a:t> am Arbeitsplatz kann dazu führen, dass die Mitarbeiter zwar anwesend, aber unproduktiv sind (Präsentismus). Dies kann auf lange Sicht zu mehr Fehlzeiten (Absentismus) führen.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endParaRPr lang="nl-BE" sz="1400" dirty="0">
              <a:solidFill>
                <a:schemeClr val="tx1"/>
              </a:solidFill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endParaRPr lang="nl-BE" sz="1400" dirty="0">
              <a:solidFill>
                <a:schemeClr val="tx1"/>
              </a:solidFill>
            </a:endParaRPr>
          </a:p>
          <a:p>
            <a:pPr rtl="0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537D57-6970-55F4-D12F-ABC299845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4973683" cy="368434"/>
          </a:xfrm>
        </p:spPr>
        <p:txBody>
          <a:bodyPr wrap="square" rtlCol="0" anchor="t">
            <a:normAutofit fontScale="90000"/>
          </a:bodyPr>
          <a:lstStyle/>
          <a:p>
            <a:pPr rtl="0"/>
            <a:r>
              <a:rPr lang="de-de" sz="2400" dirty="0"/>
              <a:t>Der Einfluss des Wohlbefindens auf Fehlzeiten und Produktivität</a:t>
            </a:r>
            <a:endParaRPr lang="nl-BE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BFAF2D-862C-2738-AAB7-4D9CF5BA8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130320"/>
            <a:ext cx="704994" cy="303212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E7BFF24-2C35-3444-B615-6A3C0CF587B2}" type="slidenum">
              <a:rPr lang="en-US" smtClean="0"/>
              <a:pPr rtl="0"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1BF45E-6B5F-1B2E-E801-E0DAB7A51056}"/>
              </a:ext>
            </a:extLst>
          </p:cNvPr>
          <p:cNvSpPr txBox="1"/>
          <p:nvPr/>
        </p:nvSpPr>
        <p:spPr>
          <a:xfrm>
            <a:off x="503999" y="4637782"/>
            <a:ext cx="55781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de-de" sz="800" i="1">
                <a:solidFill>
                  <a:schemeClr val="tx1"/>
                </a:solidFill>
              </a:rPr>
              <a:t>Quellen: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800" i="1">
                <a:hlinkClick r:id="rId4"/>
              </a:rPr>
              <a:t>Leeftijd, welzijn en gezondheid bepalen absenteïsme | De Tijd</a:t>
            </a:r>
            <a:endParaRPr lang="nl-BE" sz="800" i="1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800" i="1">
                <a:hlinkClick r:id="rId5"/>
              </a:rPr>
              <a:t>Leefstijl en arbeid in balans. Een literatuurstudie naar de invloed van leefstijlfactoren en (sub)cultuur op gezondheid, ziekteverzuim, arbeidsongeschiktheid en productiviteit | RIVM</a:t>
            </a:r>
            <a:endParaRPr lang="nl-BE" sz="800" i="1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800">
                <a:hlinkClick r:id="rId6"/>
              </a:rPr>
              <a:t>Effect of sporting activity on absenteeism in a working population | British Journal of Sports Medicine (bmj.com)</a:t>
            </a:r>
            <a:endParaRPr lang="en-US" sz="800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800" i="1">
                <a:hlinkClick r:id="rId7"/>
              </a:rPr>
              <a:t>Regular walking breaks prevent the decline in cerebral blood flow associated with prolonged sitting - PubMed (nih.gov)</a:t>
            </a:r>
            <a:endParaRPr lang="nl-BE" sz="800" i="1" dirty="0">
              <a:solidFill>
                <a:schemeClr val="tx1"/>
              </a:solidFill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sz="800" i="1">
                <a:solidFill>
                  <a:srgbClr val="0096DC"/>
                </a:solidFill>
              </a:rPr>
              <a:t>Stress op het werk en presenteïsme: een onderzoek bij de Belstress III cohorte./Universiteit Gent</a:t>
            </a:r>
          </a:p>
        </p:txBody>
      </p:sp>
    </p:spTree>
    <p:extLst>
      <p:ext uri="{BB962C8B-B14F-4D97-AF65-F5344CB8AC3E}">
        <p14:creationId xmlns:p14="http://schemas.microsoft.com/office/powerpoint/2010/main" val="244372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BC Template">
  <a:themeElements>
    <a:clrScheme name="KBC">
      <a:dk1>
        <a:srgbClr val="0D2A50"/>
      </a:dk1>
      <a:lt1>
        <a:srgbClr val="FFFFFF"/>
      </a:lt1>
      <a:dk2>
        <a:srgbClr val="0D2A50"/>
      </a:dk2>
      <a:lt2>
        <a:srgbClr val="FFFFFF"/>
      </a:lt2>
      <a:accent1>
        <a:srgbClr val="009985"/>
      </a:accent1>
      <a:accent2>
        <a:srgbClr val="EE7079"/>
      </a:accent2>
      <a:accent3>
        <a:srgbClr val="FCBB30"/>
      </a:accent3>
      <a:accent4>
        <a:srgbClr val="55C7DF"/>
      </a:accent4>
      <a:accent5>
        <a:srgbClr val="1FADC1"/>
      </a:accent5>
      <a:accent6>
        <a:srgbClr val="5387C5"/>
      </a:accent6>
      <a:hlink>
        <a:srgbClr val="0097DB"/>
      </a:hlink>
      <a:folHlink>
        <a:srgbClr val="46ADE0"/>
      </a:folHlink>
    </a:clrScheme>
    <a:fontScheme name="KBC">
      <a:majorFont>
        <a:latin typeface="Gilroy Bold"/>
        <a:ea typeface=""/>
        <a:cs typeface=""/>
      </a:majorFont>
      <a:minorFont>
        <a:latin typeface="Gilro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EEF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6" id="{0913E0EC-9E47-344A-B999-C9E6C60E7CFB}" vid="{4E3FB847-D10C-4546-99BC-415567871113}"/>
    </a:ext>
  </a:extLst>
</a:theme>
</file>

<file path=ppt/theme/theme2.xml><?xml version="1.0" encoding="utf-8"?>
<a:theme xmlns:a="http://schemas.openxmlformats.org/drawingml/2006/main" name="1_KBC Template">
  <a:themeElements>
    <a:clrScheme name="KBC">
      <a:dk1>
        <a:srgbClr val="0D2A50"/>
      </a:dk1>
      <a:lt1>
        <a:srgbClr val="FFFFFF"/>
      </a:lt1>
      <a:dk2>
        <a:srgbClr val="0D2A50"/>
      </a:dk2>
      <a:lt2>
        <a:srgbClr val="FFFFFF"/>
      </a:lt2>
      <a:accent1>
        <a:srgbClr val="009985"/>
      </a:accent1>
      <a:accent2>
        <a:srgbClr val="EE7079"/>
      </a:accent2>
      <a:accent3>
        <a:srgbClr val="FCBB30"/>
      </a:accent3>
      <a:accent4>
        <a:srgbClr val="55C7DF"/>
      </a:accent4>
      <a:accent5>
        <a:srgbClr val="1FADC1"/>
      </a:accent5>
      <a:accent6>
        <a:srgbClr val="5387C5"/>
      </a:accent6>
      <a:hlink>
        <a:srgbClr val="0097DB"/>
      </a:hlink>
      <a:folHlink>
        <a:srgbClr val="46ADE0"/>
      </a:folHlink>
    </a:clrScheme>
    <a:fontScheme name="KBC">
      <a:majorFont>
        <a:latin typeface="Gilroy Bold"/>
        <a:ea typeface=""/>
        <a:cs typeface=""/>
      </a:majorFont>
      <a:minorFont>
        <a:latin typeface="Gilro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EEF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E50C6599-2AC6-AF4C-B0C9-A240008FDAF5}" vid="{8618BF8C-70ED-7146-B528-7E6A1C2B38D2}"/>
    </a:ext>
  </a:extLst>
</a:theme>
</file>

<file path=ppt/theme/theme3.xml><?xml version="1.0" encoding="utf-8"?>
<a:theme xmlns:a="http://schemas.openxmlformats.org/drawingml/2006/main" name="2_KBC Template">
  <a:themeElements>
    <a:clrScheme name="KBC">
      <a:dk1>
        <a:srgbClr val="0D2A50"/>
      </a:dk1>
      <a:lt1>
        <a:srgbClr val="FFFFFF"/>
      </a:lt1>
      <a:dk2>
        <a:srgbClr val="0D2A50"/>
      </a:dk2>
      <a:lt2>
        <a:srgbClr val="FFFFFF"/>
      </a:lt2>
      <a:accent1>
        <a:srgbClr val="009985"/>
      </a:accent1>
      <a:accent2>
        <a:srgbClr val="EE7079"/>
      </a:accent2>
      <a:accent3>
        <a:srgbClr val="FCBB30"/>
      </a:accent3>
      <a:accent4>
        <a:srgbClr val="55C7DF"/>
      </a:accent4>
      <a:accent5>
        <a:srgbClr val="1FADC1"/>
      </a:accent5>
      <a:accent6>
        <a:srgbClr val="5387C5"/>
      </a:accent6>
      <a:hlink>
        <a:srgbClr val="0097DB"/>
      </a:hlink>
      <a:folHlink>
        <a:srgbClr val="46ADE0"/>
      </a:folHlink>
    </a:clrScheme>
    <a:fontScheme name="KBC">
      <a:majorFont>
        <a:latin typeface="Gilroy Bold"/>
        <a:ea typeface=""/>
        <a:cs typeface=""/>
      </a:majorFont>
      <a:minorFont>
        <a:latin typeface="Gilro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EEF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3" id="{C3EF1012-38A3-5E4C-9F1B-9D02B0CC5311}" vid="{95F42477-1AF2-664D-89F9-365B3C64C29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99bc14-6624-4aca-adff-ee9a288cb00d">
      <Terms xmlns="http://schemas.microsoft.com/office/infopath/2007/PartnerControls"/>
    </lcf76f155ced4ddcb4097134ff3c332f>
    <TaxCatchAll xmlns="893a77f8-e31f-4d98-a5ac-0ed9a3446dbe">
      <Value>32</Value>
      <Value>31</Value>
      <Value>402</Value>
      <Value>405</Value>
      <Value>108</Value>
      <Value>4</Value>
      <Value>37</Value>
    </TaxCatchAll>
    <KbcInformationClassification xmlns="42d3d2c1-0388-413c-94f0-b5439059f860">Internal</KbcInformationClassification>
    <KbcKnowledgebaseSubject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Commerciële werking</TermName>
          <TermId xmlns="http://schemas.microsoft.com/office/infopath/2007/PartnerControls">f2b50cc6-24d6-4b29-af83-cf60f24fa15e</TermId>
        </TermInfo>
        <TermInfo xmlns="http://schemas.microsoft.com/office/infopath/2007/PartnerControls">
          <TermName xmlns="http://schemas.microsoft.com/office/infopath/2007/PartnerControls">Ondersteuning</TermName>
          <TermId xmlns="http://schemas.microsoft.com/office/infopath/2007/PartnerControls">cd30f4e9-bcd4-4710-ae9e-f8e389af9de4</TermId>
        </TermInfo>
      </Terms>
    </KbcKnowledgebaseSubjectTaxHTField>
    <_ModernAudienceTargetUserField xmlns="a999bc14-6624-4aca-adff-ee9a288cb00d">
      <UserInfo>
        <DisplayName>51</DisplayName>
        <AccountId>51</AccountId>
        <AccountType/>
      </UserInfo>
      <UserInfo>
        <DisplayName>41</DisplayName>
        <AccountId>41</AccountId>
        <AccountType/>
      </UserInfo>
      <UserInfo>
        <DisplayName>42</DisplayName>
        <AccountId>42</AccountId>
        <AccountType/>
      </UserInfo>
      <UserInfo>
        <DisplayName>43</DisplayName>
        <AccountId>43</AccountId>
        <AccountType/>
      </UserInfo>
      <UserInfo>
        <DisplayName>44</DisplayName>
        <AccountId>44</AccountId>
        <AccountType/>
      </UserInfo>
      <UserInfo>
        <DisplayName>45</DisplayName>
        <AccountId>45</AccountId>
        <AccountType/>
      </UserInfo>
      <UserInfo>
        <DisplayName>46</DisplayName>
        <AccountId>46</AccountId>
        <AccountType/>
      </UserInfo>
      <UserInfo>
        <DisplayName>47</DisplayName>
        <AccountId>47</AccountId>
        <AccountType/>
      </UserInfo>
      <UserInfo>
        <DisplayName>48</DisplayName>
        <AccountId>48</AccountId>
        <AccountType/>
      </UserInfo>
      <UserInfo>
        <DisplayName>49</DisplayName>
        <AccountId>49</AccountId>
        <AccountType/>
      </UserInfo>
      <UserInfo>
        <DisplayName>52</DisplayName>
        <AccountId>52</AccountId>
        <AccountType/>
      </UserInfo>
    </_ModernAudienceTargetUserField>
    <KbcInformationTyp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Commerciële info</TermName>
          <TermId xmlns="http://schemas.microsoft.com/office/infopath/2007/PartnerControls">cced902e-8d79-435b-93b2-c6116b6c53a7</TermId>
        </TermInfo>
      </Terms>
    </KbcInformationTypeTaxHTField>
    <KbcCustomRoleTaxHTField xmlns="42d3d2c1-0388-413c-94f0-b5439059f860">
      <Terms xmlns="http://schemas.microsoft.com/office/infopath/2007/PartnerControls"/>
    </KbcCustomRoleTaxHTField>
    <KbcHideFromMKIIndexPage xmlns="http://schemas.microsoft.com/sharepoint/v3">false</KbcHideFromMKIIndexPage>
    <KbcInformationTypeAggregatedTaxHTField xmlns="http://schemas.microsoft.com/sharepoint/v3">
      <Terms xmlns="http://schemas.microsoft.com/office/infopath/2007/PartnerControls"/>
    </KbcInformationTypeAggregatedTaxHTField>
    <KbcKnowledgebaseAudien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KBC Verzekeringsagenten</TermName>
          <TermId xmlns="http://schemas.microsoft.com/office/infopath/2007/PartnerControls">e5eba3fe-7526-406b-9f64-c9ec8c2f533a</TermId>
        </TermInfo>
        <TermInfo xmlns="http://schemas.microsoft.com/office/infopath/2007/PartnerControls">
          <TermName xmlns="http://schemas.microsoft.com/office/infopath/2007/PartnerControls">KBC Brussels Verzekeringsagenten</TermName>
          <TermId xmlns="http://schemas.microsoft.com/office/infopath/2007/PartnerControls">34f0ef13-4094-427b-92b6-539327c737d9</TermId>
        </TermInfo>
        <TermInfo xmlns="http://schemas.microsoft.com/office/infopath/2007/PartnerControls">
          <TermName xmlns="http://schemas.microsoft.com/office/infopath/2007/PartnerControls">CBC Verzekeringsagenten</TermName>
          <TermId xmlns="http://schemas.microsoft.com/office/infopath/2007/PartnerControls">f843a050-6fb0-46b8-98ee-df47b62eb528</TermId>
        </TermInfo>
        <TermInfo xmlns="http://schemas.microsoft.com/office/infopath/2007/PartnerControls">
          <TermName xmlns="http://schemas.microsoft.com/office/infopath/2007/PartnerControls">CB Corporate Banking</TermName>
          <TermId xmlns="http://schemas.microsoft.com/office/infopath/2007/PartnerControls">e35f1322-5941-461b-8916-60b3715a265b</TermId>
        </TermInfo>
      </Terms>
    </KbcKnowledgebaseAudienceTaxHTField>
    <KbcMultilingualSearchTerms xmlns="d2289edb-2ed5-4ba4-9597-4944e4363f08">KBC Brussels Verzekeringsagenten | KBC Brussels Insurance agents | Agents d'assurances KBC Brussels | KBC Verzekeringsagenten | KBC Insurance agents | Agents d'assurances KBC | CBC Verzekeringsagenten | CBC Insurance agents | Agents d'assurances CBC | Commerciële info | Commercial information | Info commerciale | CB Corporate Banking | Corporate Banking | Corporate Banking | Commerciële werking | Commercial operation | Encadrement commercial | Ondersteuning | Support | Support</KbcMultilingualSearchTerms>
    <KbcLocator xmlns="42d3d2c1-0388-413c-94f0-b5439059f860" xsi:nil="true"/>
    <KbcRoleTaxHTField xmlns="http://schemas.microsoft.com/sharepoint/v3">
      <Terms xmlns="http://schemas.microsoft.com/office/infopath/2007/PartnerControls"/>
    </KbcRoleTaxHTField>
    <KbcDocumentLanguage xmlns="f7c04230-03e2-45e9-8c91-b42874612f56">de-DE</KbcDocumentLanguage>
    <KbcContentOwner xmlns="42d3d2c1-0388-413c-94f0-b5439059f860">
      <UserInfo>
        <DisplayName>Felke Winderickx</DisplayName>
        <AccountId>7548</AccountId>
        <AccountType/>
      </UserInfo>
    </KbcContentOwner>
    <KbcContactByMail xmlns="42d3d2c1-0388-413c-94f0-b5439059f860">Felke.winderickx@verz.kbc.be</KbcContactByMail>
    <KbcNextReviewDate xmlns="42d3d2c1-0388-413c-94f0-b5439059f860">2025-04-03T22:00:00+00:00</KbcNextReviewDate>
    <KbcNavigationAggregatedTaxHTField xmlns="http://schemas.microsoft.com/sharepoint/v3">
      <Terms xmlns="http://schemas.microsoft.com/office/infopath/2007/PartnerControls"/>
    </KbcNavigationAggregatedTaxHTField>
    <KbcMarkedForUpdate xmlns="42d3d2c1-0388-413c-94f0-b5439059f860">false</KbcMarkedForUpdate>
    <KbcContactByPhone xmlns="42d3d2c1-0388-413c-94f0-b5439059f860" xsi:nil="true"/>
    <KbcContestedOwnership xmlns="8b2447d6-c381-4dcf-9791-54409124cf3c">false</KbcContestedOwnership>
    <KbcKnowledgebaseCustomTagsTaxHTField xmlns="http://schemas.microsoft.com/sharepoint/v3">
      <Terms xmlns="http://schemas.microsoft.com/office/infopath/2007/PartnerControls"/>
    </KbcKnowledgebaseCustomTagsTaxHTFiel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KbcMkiDocument" ma:contentTypeID="0x010100024A276AFBEDE3449DB53893A8DF31A801006F281AC80AB45041A60D91F2C9FC5208" ma:contentTypeVersion="41" ma:contentTypeDescription="Een nieuw document maken." ma:contentTypeScope="" ma:versionID="86ac7cd80526674dbfeea24529330252">
  <xsd:schema xmlns:xsd="http://www.w3.org/2001/XMLSchema" xmlns:xs="http://www.w3.org/2001/XMLSchema" xmlns:p="http://schemas.microsoft.com/office/2006/metadata/properties" xmlns:ns1="http://schemas.microsoft.com/sharepoint/v3" xmlns:ns2="f7c04230-03e2-45e9-8c91-b42874612f56" xmlns:ns3="42d3d2c1-0388-413c-94f0-b5439059f860" xmlns:ns4="893a77f8-e31f-4d98-a5ac-0ed9a3446dbe" xmlns:ns5="d2289edb-2ed5-4ba4-9597-4944e4363f08" xmlns:ns6="a999bc14-6624-4aca-adff-ee9a288cb00d" xmlns:ns7="8b2447d6-c381-4dcf-9791-54409124cf3c" targetNamespace="http://schemas.microsoft.com/office/2006/metadata/properties" ma:root="true" ma:fieldsID="c24fac4e93b864845fc590ac2382723b" ns1:_="" ns2:_="" ns3:_="" ns4:_="" ns5:_="" ns6:_="" ns7:_="">
    <xsd:import namespace="http://schemas.microsoft.com/sharepoint/v3"/>
    <xsd:import namespace="f7c04230-03e2-45e9-8c91-b42874612f56"/>
    <xsd:import namespace="42d3d2c1-0388-413c-94f0-b5439059f860"/>
    <xsd:import namespace="893a77f8-e31f-4d98-a5ac-0ed9a3446dbe"/>
    <xsd:import namespace="d2289edb-2ed5-4ba4-9597-4944e4363f08"/>
    <xsd:import namespace="a999bc14-6624-4aca-adff-ee9a288cb00d"/>
    <xsd:import namespace="8b2447d6-c381-4dcf-9791-54409124cf3c"/>
    <xsd:element name="properties">
      <xsd:complexType>
        <xsd:sequence>
          <xsd:element name="documentManagement">
            <xsd:complexType>
              <xsd:all>
                <xsd:element ref="ns2:KbcDocumentLanguage"/>
                <xsd:element ref="ns3:KbcContentOwner"/>
                <xsd:element ref="ns3:KbcContactByMail"/>
                <xsd:element ref="ns3:KbcInformationClassification"/>
                <xsd:element ref="ns3:KbcMarkedForUpdate" minOccurs="0"/>
                <xsd:element ref="ns1:KbcKnowledgebaseCustomTagsTaxHTField" minOccurs="0"/>
                <xsd:element ref="ns4:TaxCatchAll" minOccurs="0"/>
                <xsd:element ref="ns4:TaxCatchAllLabel" minOccurs="0"/>
                <xsd:element ref="ns3:KbcContactByPhone" minOccurs="0"/>
                <xsd:element ref="ns1:KbcKnowledgebaseSubjectTaxHTField" minOccurs="0"/>
                <xsd:element ref="ns1:KbcInformationTypeTaxHTField" minOccurs="0"/>
                <xsd:element ref="ns1:KbcKnowledgebaseAudienceTaxHTField" minOccurs="0"/>
                <xsd:element ref="ns3:KbcNextReviewDate"/>
                <xsd:element ref="ns1:KbcHideFromMKIIndexPage" minOccurs="0"/>
                <xsd:element ref="ns1:KbcInformationTypeAggregatedTaxHTField" minOccurs="0"/>
                <xsd:element ref="ns1:KbcNavigationAggregatedTaxHTField" minOccurs="0"/>
                <xsd:element ref="ns5:KbcMultilingualSearchTerms" minOccurs="0"/>
                <xsd:element ref="ns1:KbcRoleTaxHTField" minOccurs="0"/>
                <xsd:element ref="ns3:KbcCustomRoleTaxHTField" minOccurs="0"/>
                <xsd:element ref="ns3:KbcLocator" minOccurs="0"/>
                <xsd:element ref="ns6:MediaServiceDateTaken" minOccurs="0"/>
                <xsd:element ref="ns6:MediaLengthInSeconds" minOccurs="0"/>
                <xsd:element ref="ns6:lcf76f155ced4ddcb4097134ff3c332f" minOccurs="0"/>
                <xsd:element ref="ns6:MediaServiceOCR" minOccurs="0"/>
                <xsd:element ref="ns6:MediaServiceGenerationTime" minOccurs="0"/>
                <xsd:element ref="ns6:MediaServiceEventHashCode" minOccurs="0"/>
                <xsd:element ref="ns6:MediaServiceObjectDetectorVersions" minOccurs="0"/>
                <xsd:element ref="ns4:SharedWithUsers" minOccurs="0"/>
                <xsd:element ref="ns4:SharedWithDetails" minOccurs="0"/>
                <xsd:element ref="ns6:_ModernAudienceTargetUserField" minOccurs="0"/>
                <xsd:element ref="ns6:_ModernAudienceAadObjectIds" minOccurs="0"/>
                <xsd:element ref="ns6:MediaServiceSearchProperties" minOccurs="0"/>
                <xsd:element ref="ns7:KbcContestedOwnership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KbcKnowledgebaseCustomTagsTaxHTField" ma:index="13" nillable="true" ma:taxonomy="true" ma:internalName="KbcKnowledgebaseCustomTagsTaxHTField" ma:taxonomyFieldName="KbcKnowledgebaseCustomTags" ma:displayName="Labels op maat" ma:default="" ma:fieldId="{02bef1e6-881b-4c5c-bf80-bdde6cab6269}" ma:taxonomyMulti="true" ma:sspId="5dd2a442-b5ac-41d7-a9d3-5c9eaa3193fa" ma:termSetId="589199ba-088b-4557-a815-00e4e868b07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bcKnowledgebaseSubjectTaxHTField" ma:index="18" ma:taxonomy="true" ma:internalName="KbcKnowledgebaseSubjectTaxHTField" ma:taxonomyFieldName="KbcKnowledgebaseSubject" ma:displayName="Onderwerp KBC" ma:readOnly="false" ma:default="" ma:fieldId="{6a409290-8b96-4046-9fce-08524a399beb}" ma:taxonomyMulti="true" ma:sspId="5dd2a442-b5ac-41d7-a9d3-5c9eaa3193fa" ma:termSetId="7dfb4284-74e9-4ebf-b01f-8fb358b277a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bcInformationTypeTaxHTField" ma:index="20" ma:taxonomy="true" ma:internalName="KbcInformationTypeTaxHTField" ma:taxonomyFieldName="KbcInformationType" ma:displayName="Soort informatie" ma:readOnly="false" ma:default="" ma:fieldId="{73a68352-cafb-41d3-8887-edf22b8aadec}" ma:sspId="5dd2a442-b5ac-41d7-a9d3-5c9eaa3193fa" ma:termSetId="4b5d628d-46ad-403d-956f-e34315e273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bcKnowledgebaseAudienceTaxHTField" ma:index="22" ma:taxonomy="true" ma:internalName="KbcKnowledgebaseAudienceTaxHTField" ma:taxonomyFieldName="KbcKnowledgebaseAudience" ma:displayName="Doelgroep KBC" ma:readOnly="false" ma:default="" ma:fieldId="{978e7662-d0f4-4059-a141-be0b60184691}" ma:taxonomyMulti="true" ma:sspId="5dd2a442-b5ac-41d7-a9d3-5c9eaa3193fa" ma:termSetId="60906a48-c458-4d18-9dc9-e875690dba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bcHideFromMKIIndexPage" ma:index="25" nillable="true" ma:displayName="Hide From MKI Index Page" ma:default="0" ma:description="Enter description" ma:internalName="KbcHideFromMKIIndexPage" ma:readOnly="false">
      <xsd:simpleType>
        <xsd:restriction base="dms:Boolean"/>
      </xsd:simpleType>
    </xsd:element>
    <xsd:element name="KbcInformationTypeAggregatedTaxHTField" ma:index="26" nillable="true" ma:taxonomy="true" ma:internalName="KbcInformationTypeAggregatedTaxHTField" ma:taxonomyFieldName="KbcInformationTypeAggregated" ma:displayName="Soort informatie geaggregeerd" ma:readOnly="false" ma:default="" ma:fieldId="{df300d1e-40d5-4cb9-88e4-1d02dddb9796}" ma:taxonomyMulti="true" ma:sspId="5dd2a442-b5ac-41d7-a9d3-5c9eaa3193fa" ma:termSetId="4b5d628d-46ad-403d-956f-e34315e273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bcNavigationAggregatedTaxHTField" ma:index="28" nillable="true" ma:taxonomy="true" ma:internalName="KbcNavigationAggregatedTaxHTField" ma:taxonomyFieldName="KbcNavigationAggregated" ma:displayName="KbcNavigationAggregated" ma:readOnly="false" ma:default="" ma:fieldId="{54dd33a1-8e0b-459a-98a7-bbd4ce90f1a5}" ma:taxonomyMulti="true" ma:sspId="5dd2a442-b5ac-41d7-a9d3-5c9eaa3193fa" ma:termSetId="7dfb4284-74e9-4ebf-b01f-8fb358b277a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bcRoleTaxHTField" ma:index="31" nillable="true" ma:taxonomy="true" ma:internalName="KbcRoleTaxHTField" ma:taxonomyFieldName="KbcRole" ma:displayName="KbcRole" ma:readOnly="false" ma:default="" ma:fieldId="{ed8f41da-9e46-4b0b-99ad-6aefee734b4c}" ma:taxonomyMulti="true" ma:sspId="5dd2a442-b5ac-41d7-a9d3-5c9eaa3193fa" ma:termSetId="f91feb81-9a59-449f-803b-58567f5e7986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c04230-03e2-45e9-8c91-b42874612f56" elementFormDefault="qualified">
    <xsd:import namespace="http://schemas.microsoft.com/office/2006/documentManagement/types"/>
    <xsd:import namespace="http://schemas.microsoft.com/office/infopath/2007/PartnerControls"/>
    <xsd:element name="KbcDocumentLanguage" ma:index="8" ma:displayName="Taal van document" ma:default="nl-NL" ma:format="Dropdown" ma:internalName="KbcDocumentLanguage" ma:readOnly="false">
      <xsd:simpleType>
        <xsd:restriction base="dms:Choice">
          <xsd:enumeration value="nl-NL"/>
          <xsd:enumeration value="fr-FR"/>
          <xsd:enumeration value="de-DE"/>
          <xsd:enumeration value="en-U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3d2c1-0388-413c-94f0-b5439059f860" elementFormDefault="qualified">
    <xsd:import namespace="http://schemas.microsoft.com/office/2006/documentManagement/types"/>
    <xsd:import namespace="http://schemas.microsoft.com/office/infopath/2007/PartnerControls"/>
    <xsd:element name="KbcContentOwner" ma:index="9" ma:displayName="Eigenaar" ma:list="UserInfo" ma:SharePointGroup="0" ma:internalName="KbcContent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KbcContactByMail" ma:index="10" ma:displayName="E-mailadres" ma:internalName="KbcContactByMail" ma:readOnly="false">
      <xsd:simpleType>
        <xsd:restriction base="dms:Text">
          <xsd:maxLength value="255"/>
        </xsd:restriction>
      </xsd:simpleType>
    </xsd:element>
    <xsd:element name="KbcInformationClassification" ma:index="11" ma:displayName="Dataclassificatie" ma:default="Internal" ma:format="Dropdown" ma:internalName="KbcInformationClassification" ma:readOnly="false">
      <xsd:simpleType>
        <xsd:restriction base="dms:Choice">
          <xsd:enumeration value="Public"/>
          <xsd:enumeration value="Internal"/>
          <xsd:enumeration value="Confidential"/>
          <xsd:enumeration value="Strictly confidential"/>
        </xsd:restriction>
      </xsd:simpleType>
    </xsd:element>
    <xsd:element name="KbcMarkedForUpdate" ma:index="12" nillable="true" ma:displayName="Update nodig" ma:default="0" ma:internalName="KbcMarkedForUpdate">
      <xsd:simpleType>
        <xsd:restriction base="dms:Boolean"/>
      </xsd:simpleType>
    </xsd:element>
    <xsd:element name="KbcContactByPhone" ma:index="17" nillable="true" ma:displayName="Telefoon" ma:internalName="KbcContactByPhone">
      <xsd:simpleType>
        <xsd:restriction base="dms:Text">
          <xsd:maxLength value="255"/>
        </xsd:restriction>
      </xsd:simpleType>
    </xsd:element>
    <xsd:element name="KbcNextReviewDate" ma:index="24" ma:displayName="Volgend nazicht" ma:format="DateOnly" ma:internalName="KbcNextReviewDate" ma:readOnly="false">
      <xsd:simpleType>
        <xsd:restriction base="dms:DateTime"/>
      </xsd:simpleType>
    </xsd:element>
    <xsd:element name="KbcCustomRoleTaxHTField" ma:index="33" nillable="true" ma:taxonomy="true" ma:internalName="KbcCustomRoleTaxHTField" ma:taxonomyFieldName="KbcCustomRole" ma:displayName="KbcCustomRole" ma:readOnly="false" ma:default="" ma:fieldId="{49201081-e269-44bb-afe7-ffafc2f7615f}" ma:taxonomyMulti="true" ma:sspId="5dd2a442-b5ac-41d7-a9d3-5c9eaa3193fa" ma:termSetId="1c073fff-3dcf-459e-b23b-c87fa07c4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bcLocator" ma:index="35" nillable="true" ma:displayName="NC Help" ma:internalName="KbcLocator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3a77f8-e31f-4d98-a5ac-0ed9a3446db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d16d1f-2e22-4145-ba5b-7c159de46c6f}" ma:internalName="TaxCatchAll" ma:showField="CatchAllData" ma:web="893a77f8-e31f-4d98-a5ac-0ed9a3446d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Taxonomy Catch All Column1" ma:hidden="true" ma:list="{d9d16d1f-2e22-4145-ba5b-7c159de46c6f}" ma:internalName="TaxCatchAllLabel" ma:readOnly="true" ma:showField="CatchAllDataLabel" ma:web="893a77f8-e31f-4d98-a5ac-0ed9a3446d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4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89edb-2ed5-4ba4-9597-4944e4363f08" elementFormDefault="qualified">
    <xsd:import namespace="http://schemas.microsoft.com/office/2006/documentManagement/types"/>
    <xsd:import namespace="http://schemas.microsoft.com/office/infopath/2007/PartnerControls"/>
    <xsd:element name="KbcMultilingualSearchTerms" ma:index="30" nillable="true" ma:displayName="KbcMultilingualSearchTerms" ma:hidden="true" ma:internalName="KbcMultilingualSearchTerms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99bc14-6624-4aca-adff-ee9a288cb00d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3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9" nillable="true" ma:taxonomy="true" ma:internalName="lcf76f155ced4ddcb4097134ff3c332f" ma:taxonomyFieldName="MediaServiceImageTags" ma:displayName="Afbeeldingtags" ma:readOnly="false" ma:fieldId="{5cf76f15-5ced-4ddc-b409-7134ff3c332f}" ma:taxonomyMulti="true" ma:sspId="5dd2a442-b5ac-41d7-a9d3-5c9eaa3193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4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ModernAudienceTargetUserField" ma:index="46" nillable="true" ma:displayName="Doelgroep" ma:hidden="true" ma:list="UserInfo" ma:SharePointGroup="0" ma:internalName="_ModernAudienceTargetUserField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ModernAudienceAadObjectIds" ma:index="47" nillable="true" ma:displayName="Doelgroep-id's" ma:list="{838a5776-c0ec-4fea-af52-9a99acd0a56c}" ma:internalName="_ModernAudienceAadObjectIds" ma:readOnly="true" ma:showField="_AadObjectIdForUser" ma:web="893a77f8-e31f-4d98-a5ac-0ed9a3446d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ediaServiceSearchProperties" ma:index="4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447d6-c381-4dcf-9791-54409124cf3c" elementFormDefault="qualified">
    <xsd:import namespace="http://schemas.microsoft.com/office/2006/documentManagement/types"/>
    <xsd:import namespace="http://schemas.microsoft.com/office/infopath/2007/PartnerControls"/>
    <xsd:element name="KbcContestedOwnership" ma:index="49" nillable="true" ma:displayName="Eigenaar wijzigen​" ma:default="0" ma:internalName="KbcContestedOwnership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C8CCA5-076A-47D4-966E-81C093A1854E}">
  <ds:schemaRefs>
    <ds:schemaRef ds:uri="http://www.w3.org/XML/1998/namespace"/>
    <ds:schemaRef ds:uri="http://schemas.microsoft.com/office/2006/documentManagement/types"/>
    <ds:schemaRef ds:uri="a999bc14-6624-4aca-adff-ee9a288cb00d"/>
    <ds:schemaRef ds:uri="42d3d2c1-0388-413c-94f0-b5439059f860"/>
    <ds:schemaRef ds:uri="f7c04230-03e2-45e9-8c91-b42874612f56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8b2447d6-c381-4dcf-9791-54409124cf3c"/>
    <ds:schemaRef ds:uri="http://schemas.microsoft.com/sharepoint/v3"/>
    <ds:schemaRef ds:uri="893a77f8-e31f-4d98-a5ac-0ed9a3446dbe"/>
    <ds:schemaRef ds:uri="http://purl.org/dc/elements/1.1/"/>
    <ds:schemaRef ds:uri="d2289edb-2ed5-4ba4-9597-4944e4363f08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1A0CD3A-2616-4C3D-B331-12CAF989C1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394390-0CF2-437F-82F6-FBCDDA08FC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7c04230-03e2-45e9-8c91-b42874612f56"/>
    <ds:schemaRef ds:uri="42d3d2c1-0388-413c-94f0-b5439059f860"/>
    <ds:schemaRef ds:uri="893a77f8-e31f-4d98-a5ac-0ed9a3446dbe"/>
    <ds:schemaRef ds:uri="d2289edb-2ed5-4ba4-9597-4944e4363f08"/>
    <ds:schemaRef ds:uri="a999bc14-6624-4aca-adff-ee9a288cb00d"/>
    <ds:schemaRef ds:uri="8b2447d6-c381-4dcf-9791-54409124cf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KBC Verzekeringen template NL</Template>
  <TotalTime>0</TotalTime>
  <Words>1383</Words>
  <Application>Microsoft Office PowerPoint</Application>
  <PresentationFormat>Custom</PresentationFormat>
  <Paragraphs>228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7" baseType="lpstr">
      <vt:lpstr>Amasis MT Pro Medium</vt:lpstr>
      <vt:lpstr>Arial</vt:lpstr>
      <vt:lpstr>Calibri</vt:lpstr>
      <vt:lpstr>Courier New</vt:lpstr>
      <vt:lpstr>Gilroy</vt:lpstr>
      <vt:lpstr>Gilroy Bold</vt:lpstr>
      <vt:lpstr>Gilroy Medium</vt:lpstr>
      <vt:lpstr>Lucida Grande</vt:lpstr>
      <vt:lpstr>MuseoSans</vt:lpstr>
      <vt:lpstr>Object Sans Light</vt:lpstr>
      <vt:lpstr>Object Sans Medium</vt:lpstr>
      <vt:lpstr>PwC Helvetica Neue</vt:lpstr>
      <vt:lpstr>Verdana</vt:lpstr>
      <vt:lpstr>Wingdings</vt:lpstr>
      <vt:lpstr>KBC Template</vt:lpstr>
      <vt:lpstr>1_KBC Template</vt:lpstr>
      <vt:lpstr>2_KBC Template</vt:lpstr>
      <vt:lpstr>KBC Wohlbefinden</vt:lpstr>
      <vt:lpstr>PowerPoint Presentation</vt:lpstr>
      <vt:lpstr>PowerPoint Presentation</vt:lpstr>
      <vt:lpstr>CARING EMPLOYER</vt:lpstr>
      <vt:lpstr>Wohlbefinden = wichtiger Bestandteil der Employee Benefits  </vt:lpstr>
      <vt:lpstr>Das Wohlbefinden der Arbeitnehmer ist die gemeinsame Verantwortung von Arbeitnehmern und Arbeitgebern</vt:lpstr>
      <vt:lpstr>PowerPoint Presentation</vt:lpstr>
      <vt:lpstr>Vorteile Wohlbefinden</vt:lpstr>
      <vt:lpstr>Wohlbefinden und nachhaltige Personalpolitik</vt:lpstr>
      <vt:lpstr>KBC und                  arbeiten Hand in Hand</vt:lpstr>
      <vt:lpstr>PowerPoint Presentation</vt:lpstr>
      <vt:lpstr>PowerPoint Presentation</vt:lpstr>
      <vt:lpstr>Dashboard: Messen und wissen Unterstützen Sie Ihre Mitarbeiter dabei, ihren Lebensstil zu optimieren </vt:lpstr>
      <vt:lpstr>Lernen und optimieren Helfen Sie Ihren Mitarbeitern, ihre täglichen Ziele zu erreichen</vt:lpstr>
      <vt:lpstr>Sicherheit und Zuverlässigkeit</vt:lpstr>
      <vt:lpstr>Sind Sie interessiert? Vorgehensweise Anleitung für die Umsetzung</vt:lpstr>
      <vt:lpstr>Anlagen</vt:lpstr>
      <vt:lpstr>PowerPoint Presentation</vt:lpstr>
      <vt:lpstr>Wohlbefinden als Vorteil im Kampf um Talente</vt:lpstr>
      <vt:lpstr>Der Einfluss des Wohlbefindens auf Fehlzeiten und Produktivität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Verkaufspräsentation leadlife DU</dc:title>
  <dc:creator>Felke Winderickx</dc:creator>
  <cp:lastModifiedBy>NICO WOLFF</cp:lastModifiedBy>
  <cp:revision>9</cp:revision>
  <cp:lastPrinted>2015-05-21T14:04:22Z</cp:lastPrinted>
  <dcterms:created xsi:type="dcterms:W3CDTF">2024-09-16T13:53:51Z</dcterms:created>
  <dcterms:modified xsi:type="dcterms:W3CDTF">2025-02-28T10:32:56Z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0x010100024A276AFBEDE3449DB53893A8DF31A801006F281AC80AB45041A60D91F2C9FC5208</vt:lpwstr>
  </property>
  <property fmtid="{D5CDD505-2E9C-101B-9397-08002B2CF9AE}" pid="3" name="MediaServiceImageTags">
    <vt:lpwstr/>
  </property>
  <property fmtid="{D5CDD505-2E9C-101B-9397-08002B2CF9AE}" pid="4" name="MSIP_Label_5a152a60-a03f-46dd-a35f-1efe6981cb6f_Enabled">
    <vt:lpwstr>true</vt:lpwstr>
  </property>
  <property fmtid="{D5CDD505-2E9C-101B-9397-08002B2CF9AE}" pid="5" name="MSIP_Label_5a152a60-a03f-46dd-a35f-1efe6981cb6f_SetDate">
    <vt:lpwstr>2024-10-28T10:54:38Z</vt:lpwstr>
  </property>
  <property fmtid="{D5CDD505-2E9C-101B-9397-08002B2CF9AE}" pid="6" name="MSIP_Label_5a152a60-a03f-46dd-a35f-1efe6981cb6f_Method">
    <vt:lpwstr>Privileged</vt:lpwstr>
  </property>
  <property fmtid="{D5CDD505-2E9C-101B-9397-08002B2CF9AE}" pid="7" name="MSIP_Label_5a152a60-a03f-46dd-a35f-1efe6981cb6f_Name">
    <vt:lpwstr>5a152a60-a03f-46dd-a35f-1efe6981cb6f</vt:lpwstr>
  </property>
  <property fmtid="{D5CDD505-2E9C-101B-9397-08002B2CF9AE}" pid="8" name="MSIP_Label_5a152a60-a03f-46dd-a35f-1efe6981cb6f_SiteId">
    <vt:lpwstr>64af2aee-7d6c-49ac-a409-192d3fee73b8</vt:lpwstr>
  </property>
  <property fmtid="{D5CDD505-2E9C-101B-9397-08002B2CF9AE}" pid="9" name="MSIP_Label_5a152a60-a03f-46dd-a35f-1efe6981cb6f_ActionId">
    <vt:lpwstr>afd768a8-6ae1-4339-9942-188b65670698</vt:lpwstr>
  </property>
  <property fmtid="{D5CDD505-2E9C-101B-9397-08002B2CF9AE}" pid="10" name="MSIP_Label_5a152a60-a03f-46dd-a35f-1efe6981cb6f_ContentBits">
    <vt:lpwstr>0</vt:lpwstr>
  </property>
  <property fmtid="{D5CDD505-2E9C-101B-9397-08002B2CF9AE}" pid="11" name="KbcKnowledgebaseAudience">
    <vt:lpwstr>31;#KBC Verzekeringsagenten|e5eba3fe-7526-406b-9f64-c9ec8c2f533a;#4;#KBC Brussels Verzekeringsagenten|34f0ef13-4094-427b-92b6-539327c737d9;#32;#CBC Verzekeringsagenten|f843a050-6fb0-46b8-98ee-df47b62eb528;#108;#CB Corporate Banking|e35f1322-5941-461b-8916-60b3715a265b</vt:lpwstr>
  </property>
  <property fmtid="{D5CDD505-2E9C-101B-9397-08002B2CF9AE}" pid="12" name="KbcRole">
    <vt:lpwstr/>
  </property>
  <property fmtid="{D5CDD505-2E9C-101B-9397-08002B2CF9AE}" pid="13" name="KbcInformationTypeAggregated">
    <vt:lpwstr/>
  </property>
  <property fmtid="{D5CDD505-2E9C-101B-9397-08002B2CF9AE}" pid="14" name="KbcCustomRole">
    <vt:lpwstr/>
  </property>
  <property fmtid="{D5CDD505-2E9C-101B-9397-08002B2CF9AE}" pid="15" name="KbcInformationType">
    <vt:lpwstr>37;#Commerciële info|cced902e-8d79-435b-93b2-c6116b6c53a7</vt:lpwstr>
  </property>
  <property fmtid="{D5CDD505-2E9C-101B-9397-08002B2CF9AE}" pid="16" name="KbcNavigationAggregated">
    <vt:lpwstr/>
  </property>
  <property fmtid="{D5CDD505-2E9C-101B-9397-08002B2CF9AE}" pid="17" name="KbcKnowledgebaseCustomTags">
    <vt:lpwstr/>
  </property>
  <property fmtid="{D5CDD505-2E9C-101B-9397-08002B2CF9AE}" pid="18" name="KbcKnowledgebaseSubject">
    <vt:lpwstr>402;#Commerciële werking|f2b50cc6-24d6-4b29-af83-cf60f24fa15e;#405;#Ondersteuning|cd30f4e9-bcd4-4710-ae9e-f8e389af9de4</vt:lpwstr>
  </property>
</Properties>
</file>